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3" r:id="rId2"/>
    <p:sldId id="264" r:id="rId3"/>
    <p:sldId id="261" r:id="rId4"/>
    <p:sldId id="284" r:id="rId5"/>
    <p:sldId id="265" r:id="rId6"/>
    <p:sldId id="285" r:id="rId7"/>
    <p:sldId id="283" r:id="rId8"/>
    <p:sldId id="279" r:id="rId9"/>
    <p:sldId id="278" r:id="rId10"/>
    <p:sldId id="277" r:id="rId11"/>
    <p:sldId id="259" r:id="rId12"/>
    <p:sldId id="257" r:id="rId13"/>
    <p:sldId id="260" r:id="rId14"/>
    <p:sldId id="267" r:id="rId15"/>
    <p:sldId id="266" r:id="rId16"/>
    <p:sldId id="269" r:id="rId17"/>
    <p:sldId id="268" r:id="rId18"/>
    <p:sldId id="270" r:id="rId19"/>
    <p:sldId id="271" r:id="rId20"/>
    <p:sldId id="274" r:id="rId21"/>
    <p:sldId id="272" r:id="rId22"/>
    <p:sldId id="276" r:id="rId23"/>
    <p:sldId id="273" r:id="rId24"/>
    <p:sldId id="275" r:id="rId25"/>
    <p:sldId id="280" r:id="rId26"/>
    <p:sldId id="282" r:id="rId27"/>
    <p:sldId id="281" r:id="rId2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53E152-F115-08FD-47BA-9A76032AF7A0}" name="Alon Spinner" initials="AS" userId="Alon Spinn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7" autoAdjust="0"/>
  </p:normalViewPr>
  <p:slideViewPr>
    <p:cSldViewPr snapToGrid="0">
      <p:cViewPr varScale="1">
        <p:scale>
          <a:sx n="96" d="100"/>
          <a:sy n="96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8502C-62B7-4354-8386-9460B48F9555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2CEF2-90AD-4B3C-952B-C78CFED6D1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5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2005: Multi-Hierarchical Semantic Maps for Mobile Robotics:</a:t>
            </a:r>
            <a:r>
              <a:rPr lang="en-US" sz="1200" b="0" dirty="0"/>
              <a:t> LRF + color camera for object recognition. Maps the walls, does not localize the objects themselves beside ‘being in a room’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2007: Cognitive maps for mobile robots—an object based approach: </a:t>
            </a:r>
            <a:r>
              <a:rPr lang="en-US" sz="1200" b="0" dirty="0"/>
              <a:t>LRF + stereo. SIFT for door detection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490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09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038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4782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EF-CDE6-49CD-93EF-ACE7C193D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2E9C-EBE1-44FA-AEA8-8D5608117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335E-8358-4360-AFE6-FF1C135B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D7174-022C-4D04-A21F-941A767C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518E-B81D-4309-B862-BF66C1B5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055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C115-A262-4A77-B6D4-B9941B0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8C93-9DF2-48A7-860F-EFEDF3AC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CE32-6394-4AE2-819A-2F6F6E3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30A9-2AF4-4611-ACB5-E518E485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B9B-E27B-4EAD-B228-0CD0143F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0F087-BA28-4C07-8101-D40FAD3FB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AEFB-7E65-4894-91AC-D8B413681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8E96-38B8-499E-9604-2197231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54A6-E118-4E5E-9594-7C616BB8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19CD-B80E-4342-AF4F-E7CC4A4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8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A96-4EBC-41FD-B854-45A6C77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4B8-7CE1-4D35-993E-D11A0C63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BA38-BE24-4516-B9DB-F0A91ACB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C358-86C6-4BFA-A8CE-33D947CF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5069-244D-4BC3-B1FC-23D3E3D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07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437-5417-4EDD-A8D8-1552DF33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6443-F7FF-4E36-8204-8A68BFC00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C23C-F613-4800-9681-27D958ED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7845-1658-432A-8249-44FE1689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D1AD4-564B-444D-8BD4-5133EF75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07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0780-CADC-4874-953C-B81992E7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ED82-4E1D-42E3-8964-51C82AF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9E53A-E095-4C5C-9F77-D6836759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080B-16E8-4020-80D9-F9D4B2E3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D69A-8DE6-4A79-BF84-EE9A5C6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29C3-BB2A-429C-B3F3-10FC1C32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579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BA68-F417-4242-AB17-8B6896E7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87087-B73B-4B74-939C-7EC68BF51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35624-AC15-4DC4-8034-3D4ADAE3E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C18C-4956-4DC8-99C1-49F7496A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6E96B-5C19-4D23-BC6B-FDC544952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AF289-4986-4C8E-AA13-9330687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3DDCC-7B6A-4E02-8DDD-4BBA6214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054C-ED52-40D0-BBAE-B132CE3C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1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5A12-C18D-4E16-B7B3-919E4EEE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50237-95FC-4383-8561-F12AA078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1781B-E34E-45E8-81DC-9C25D4E9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DE28E-A227-4F08-A73E-A42DA237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84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1CCCE-7671-4476-B259-A12AEEFE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50E37-EC55-428C-A987-6C460BEF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C2DF-F69A-4169-BE3C-95FB2A3C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4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53-1897-4501-8707-DA7C0DB3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309-619C-4E42-8FE0-59E60A20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1EBF7-A094-4D90-9846-D1420F52B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BB36D-D246-4231-A07B-B7AD6FC2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A5A05-E07D-4D91-99F0-394BBC02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07BC-D321-4670-8EAF-81D5BAFB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672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6FB5-04E1-40A9-B6D8-F820CFEE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529DC-78C8-4EE5-9EDD-437643F1E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BEAF-BEDE-4B00-8999-2ABFE498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FA76-4FB9-433C-A23B-97060D4D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CEE56-4A42-415D-A7A0-C3C0348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09207-B17F-45DA-8493-2627F0E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415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8ECAE-2082-4C5D-974F-57E8C5BE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BF9D3-2DAB-4BE2-8E47-5F97FA51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6E71-B810-4DCD-A201-C64FACF81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5666-0C24-4708-9899-1D2FFE05F57D}" type="datetimeFigureOut">
              <a:rPr lang="en-IL" smtClean="0"/>
              <a:t>20/01/2022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9EF2-CF32-486F-9F1F-752166DD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9FAE-6179-441E-96E4-98A4D7CA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594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12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0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9F9D3-418E-4240-84C8-52A8AD6C8A83}"/>
              </a:ext>
            </a:extLst>
          </p:cNvPr>
          <p:cNvSpPr txBox="1"/>
          <p:nvPr/>
        </p:nvSpPr>
        <p:spPr>
          <a:xfrm>
            <a:off x="4400274" y="5227783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Sher and Alon</a:t>
            </a:r>
            <a:endParaRPr lang="en-IL" sz="4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37FE6-2B37-4CD7-BD06-7E8059CB78E8}"/>
              </a:ext>
            </a:extLst>
          </p:cNvPr>
          <p:cNvGrpSpPr/>
          <p:nvPr/>
        </p:nvGrpSpPr>
        <p:grpSpPr>
          <a:xfrm>
            <a:off x="2068944" y="3251200"/>
            <a:ext cx="8328627" cy="1323439"/>
            <a:chOff x="2216727" y="1801091"/>
            <a:chExt cx="8328627" cy="13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3625B2-81C0-4B63-8287-B35E04752894}"/>
                </a:ext>
              </a:extLst>
            </p:cNvPr>
            <p:cNvSpPr txBox="1"/>
            <p:nvPr/>
          </p:nvSpPr>
          <p:spPr>
            <a:xfrm>
              <a:off x="2216727" y="1801091"/>
              <a:ext cx="83286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Probabilistic Data Association for Semantic SLAM</a:t>
              </a:r>
              <a:endParaRPr lang="en-IL" sz="3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FAF9-DC28-44F8-AE8C-5D9CC0FD98E0}"/>
                </a:ext>
              </a:extLst>
            </p:cNvPr>
            <p:cNvSpPr txBox="1"/>
            <p:nvPr/>
          </p:nvSpPr>
          <p:spPr>
            <a:xfrm>
              <a:off x="2918691" y="2385866"/>
              <a:ext cx="6547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Sean L. Bowman, Nikolay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Atanasov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Kostas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Daniilidis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George J. Papas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B0858-82FF-4BBD-88BE-4DBF633CB3DA}"/>
                </a:ext>
              </a:extLst>
            </p:cNvPr>
            <p:cNvSpPr txBox="1"/>
            <p:nvPr/>
          </p:nvSpPr>
          <p:spPr>
            <a:xfrm>
              <a:off x="5721927" y="2755198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ICRA 2017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ADF10A-2ACF-46FD-82DC-6AB497DC0BB3}"/>
              </a:ext>
            </a:extLst>
          </p:cNvPr>
          <p:cNvGrpSpPr/>
          <p:nvPr/>
        </p:nvGrpSpPr>
        <p:grpSpPr>
          <a:xfrm>
            <a:off x="1446186" y="1379518"/>
            <a:ext cx="9196813" cy="1323439"/>
            <a:chOff x="2216727" y="1801091"/>
            <a:chExt cx="9196813" cy="13234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49E188-E585-4476-82D4-3FC060532333}"/>
                </a:ext>
              </a:extLst>
            </p:cNvPr>
            <p:cNvSpPr txBox="1"/>
            <p:nvPr/>
          </p:nvSpPr>
          <p:spPr>
            <a:xfrm>
              <a:off x="2216727" y="1801091"/>
              <a:ext cx="9196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SLAM with Objects using a Nonparametric Pose Graph</a:t>
              </a:r>
              <a:endParaRPr lang="en-IL" sz="3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93AFD-91C5-4DDF-A27A-C8BBEF346EB7}"/>
                </a:ext>
              </a:extLst>
            </p:cNvPr>
            <p:cNvSpPr txBox="1"/>
            <p:nvPr/>
          </p:nvSpPr>
          <p:spPr>
            <a:xfrm>
              <a:off x="3288146" y="2385866"/>
              <a:ext cx="6689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Beipeng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Mu, Shih-Yuan Liu, Liam Paull, John Leonard,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onathan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P. How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6966B-E7F5-4DF2-B770-E8EBB2620C28}"/>
                </a:ext>
              </a:extLst>
            </p:cNvPr>
            <p:cNvSpPr txBox="1"/>
            <p:nvPr/>
          </p:nvSpPr>
          <p:spPr>
            <a:xfrm>
              <a:off x="5721927" y="2755198"/>
              <a:ext cx="1144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IROS 2016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E05B6-65EA-4E31-97A8-340C6ADDFBE3}"/>
              </a:ext>
            </a:extLst>
          </p:cNvPr>
          <p:cNvSpPr/>
          <p:nvPr/>
        </p:nvSpPr>
        <p:spPr>
          <a:xfrm>
            <a:off x="1365020" y="1345333"/>
            <a:ext cx="9359144" cy="6531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143097-CA7A-4F49-B27E-DE8F9685804A}"/>
              </a:ext>
            </a:extLst>
          </p:cNvPr>
          <p:cNvCxnSpPr>
            <a:cxnSpLocks/>
          </p:cNvCxnSpPr>
          <p:nvPr/>
        </p:nvCxnSpPr>
        <p:spPr>
          <a:xfrm>
            <a:off x="2517605" y="1870195"/>
            <a:ext cx="218370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3A0605-6019-4C26-9437-1AA537396B89}"/>
              </a:ext>
            </a:extLst>
          </p:cNvPr>
          <p:cNvCxnSpPr>
            <a:cxnSpLocks/>
          </p:cNvCxnSpPr>
          <p:nvPr/>
        </p:nvCxnSpPr>
        <p:spPr>
          <a:xfrm>
            <a:off x="7684655" y="3771323"/>
            <a:ext cx="1522795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51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21DB12-46ED-458E-AC7D-AE3819E4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14" y="695260"/>
            <a:ext cx="10008418" cy="57521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1844EA-F41D-4C40-8006-94B6A4F6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2" r="9449"/>
          <a:stretch/>
        </p:blipFill>
        <p:spPr>
          <a:xfrm>
            <a:off x="546932" y="831992"/>
            <a:ext cx="4828374" cy="86164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B52B38-6BB8-405B-8096-7873AC5A2625}"/>
              </a:ext>
            </a:extLst>
          </p:cNvPr>
          <p:cNvCxnSpPr>
            <a:cxnSpLocks/>
          </p:cNvCxnSpPr>
          <p:nvPr/>
        </p:nvCxnSpPr>
        <p:spPr>
          <a:xfrm flipV="1">
            <a:off x="1162228" y="1392965"/>
            <a:ext cx="1367327" cy="170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986952-0252-41AD-A7D2-1DB5C268ED03}"/>
              </a:ext>
            </a:extLst>
          </p:cNvPr>
          <p:cNvCxnSpPr>
            <a:cxnSpLocks/>
          </p:cNvCxnSpPr>
          <p:nvPr/>
        </p:nvCxnSpPr>
        <p:spPr>
          <a:xfrm flipV="1">
            <a:off x="2881002" y="1543303"/>
            <a:ext cx="451858" cy="122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FB08B6-FBA4-400B-BA07-DF3B91E87DF5}"/>
              </a:ext>
            </a:extLst>
          </p:cNvPr>
          <p:cNvCxnSpPr>
            <a:cxnSpLocks/>
          </p:cNvCxnSpPr>
          <p:nvPr/>
        </p:nvCxnSpPr>
        <p:spPr>
          <a:xfrm flipH="1" flipV="1">
            <a:off x="4144711" y="1543303"/>
            <a:ext cx="284213" cy="131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76276-D8E8-4945-89FC-4737F414BC5E}"/>
              </a:ext>
            </a:extLst>
          </p:cNvPr>
          <p:cNvCxnSpPr>
            <a:cxnSpLocks/>
          </p:cNvCxnSpPr>
          <p:nvPr/>
        </p:nvCxnSpPr>
        <p:spPr>
          <a:xfrm flipH="1" flipV="1">
            <a:off x="4780371" y="1543303"/>
            <a:ext cx="867511" cy="86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F5C678-5098-45B5-8B46-2EBC94FAB5CE}"/>
              </a:ext>
            </a:extLst>
          </p:cNvPr>
          <p:cNvSpPr txBox="1"/>
          <p:nvPr/>
        </p:nvSpPr>
        <p:spPr>
          <a:xfrm>
            <a:off x="683019" y="410547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Geometrical Pose Slam Optimization Problem</a:t>
            </a:r>
            <a:endParaRPr lang="en-I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517583-C2C5-422C-8296-47CAAE823CD2}"/>
              </a:ext>
            </a:extLst>
          </p:cNvPr>
          <p:cNvSpPr txBox="1"/>
          <p:nvPr/>
        </p:nvSpPr>
        <p:spPr>
          <a:xfrm>
            <a:off x="462541" y="3082256"/>
            <a:ext cx="114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Odometry</a:t>
            </a:r>
            <a:endParaRPr lang="en-I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490F11-F3F9-47E5-809D-2364693E09D9}"/>
              </a:ext>
            </a:extLst>
          </p:cNvPr>
          <p:cNvSpPr txBox="1"/>
          <p:nvPr/>
        </p:nvSpPr>
        <p:spPr>
          <a:xfrm>
            <a:off x="2134481" y="2712924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Measurement</a:t>
            </a:r>
            <a:endParaRPr lang="en-I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E7130-9919-455E-AC7F-0E712C9E9B3E}"/>
              </a:ext>
            </a:extLst>
          </p:cNvPr>
          <p:cNvSpPr txBox="1"/>
          <p:nvPr/>
        </p:nvSpPr>
        <p:spPr>
          <a:xfrm>
            <a:off x="4018473" y="2834391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Poses</a:t>
            </a:r>
            <a:endParaRPr lang="en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FAF0B5-8C52-4D2F-A3D8-613ADC2027A9}"/>
              </a:ext>
            </a:extLst>
          </p:cNvPr>
          <p:cNvSpPr txBox="1"/>
          <p:nvPr/>
        </p:nvSpPr>
        <p:spPr>
          <a:xfrm>
            <a:off x="5468833" y="2343592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Landmarks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1232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21DB12-46ED-458E-AC7D-AE3819E4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14" y="695260"/>
            <a:ext cx="10008418" cy="57521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1844EA-F41D-4C40-8006-94B6A4F6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2" r="9449"/>
          <a:stretch/>
        </p:blipFill>
        <p:spPr>
          <a:xfrm>
            <a:off x="546932" y="831992"/>
            <a:ext cx="4828374" cy="86164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B52B38-6BB8-405B-8096-7873AC5A2625}"/>
              </a:ext>
            </a:extLst>
          </p:cNvPr>
          <p:cNvCxnSpPr>
            <a:cxnSpLocks/>
          </p:cNvCxnSpPr>
          <p:nvPr/>
        </p:nvCxnSpPr>
        <p:spPr>
          <a:xfrm flipV="1">
            <a:off x="1162228" y="1392965"/>
            <a:ext cx="1367327" cy="170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986952-0252-41AD-A7D2-1DB5C268ED03}"/>
              </a:ext>
            </a:extLst>
          </p:cNvPr>
          <p:cNvCxnSpPr>
            <a:cxnSpLocks/>
          </p:cNvCxnSpPr>
          <p:nvPr/>
        </p:nvCxnSpPr>
        <p:spPr>
          <a:xfrm flipV="1">
            <a:off x="2881002" y="1543303"/>
            <a:ext cx="451858" cy="122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FB08B6-FBA4-400B-BA07-DF3B91E87DF5}"/>
              </a:ext>
            </a:extLst>
          </p:cNvPr>
          <p:cNvCxnSpPr>
            <a:cxnSpLocks/>
          </p:cNvCxnSpPr>
          <p:nvPr/>
        </p:nvCxnSpPr>
        <p:spPr>
          <a:xfrm flipH="1" flipV="1">
            <a:off x="4144711" y="1543303"/>
            <a:ext cx="284213" cy="131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76276-D8E8-4945-89FC-4737F414BC5E}"/>
              </a:ext>
            </a:extLst>
          </p:cNvPr>
          <p:cNvCxnSpPr>
            <a:cxnSpLocks/>
          </p:cNvCxnSpPr>
          <p:nvPr/>
        </p:nvCxnSpPr>
        <p:spPr>
          <a:xfrm flipH="1" flipV="1">
            <a:off x="4780371" y="1543303"/>
            <a:ext cx="867511" cy="86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F5C678-5098-45B5-8B46-2EBC94FAB5CE}"/>
              </a:ext>
            </a:extLst>
          </p:cNvPr>
          <p:cNvSpPr txBox="1"/>
          <p:nvPr/>
        </p:nvSpPr>
        <p:spPr>
          <a:xfrm>
            <a:off x="683019" y="410547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Geometrical Pose Slam Optimization Problem</a:t>
            </a:r>
            <a:endParaRPr lang="en-I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517583-C2C5-422C-8296-47CAAE823CD2}"/>
              </a:ext>
            </a:extLst>
          </p:cNvPr>
          <p:cNvSpPr txBox="1"/>
          <p:nvPr/>
        </p:nvSpPr>
        <p:spPr>
          <a:xfrm>
            <a:off x="462541" y="3082256"/>
            <a:ext cx="114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Odometry</a:t>
            </a:r>
            <a:endParaRPr lang="en-I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490F11-F3F9-47E5-809D-2364693E09D9}"/>
              </a:ext>
            </a:extLst>
          </p:cNvPr>
          <p:cNvSpPr txBox="1"/>
          <p:nvPr/>
        </p:nvSpPr>
        <p:spPr>
          <a:xfrm>
            <a:off x="2134481" y="2712924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Measurement</a:t>
            </a:r>
            <a:endParaRPr lang="en-I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E7130-9919-455E-AC7F-0E712C9E9B3E}"/>
              </a:ext>
            </a:extLst>
          </p:cNvPr>
          <p:cNvSpPr txBox="1"/>
          <p:nvPr/>
        </p:nvSpPr>
        <p:spPr>
          <a:xfrm>
            <a:off x="4018473" y="2834391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Poses</a:t>
            </a:r>
            <a:endParaRPr lang="en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FAF0B5-8C52-4D2F-A3D8-613ADC2027A9}"/>
              </a:ext>
            </a:extLst>
          </p:cNvPr>
          <p:cNvSpPr txBox="1"/>
          <p:nvPr/>
        </p:nvSpPr>
        <p:spPr>
          <a:xfrm>
            <a:off x="5468833" y="2343592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Landmarks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9C0C5-575A-45F2-BA81-42CE5956ACB8}"/>
              </a:ext>
            </a:extLst>
          </p:cNvPr>
          <p:cNvSpPr txBox="1"/>
          <p:nvPr/>
        </p:nvSpPr>
        <p:spPr>
          <a:xfrm>
            <a:off x="6480372" y="110450"/>
            <a:ext cx="571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advantages and challenges of semantic SLAM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3235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57891BC-4DE4-4A24-9131-2BC0332F30ED}"/>
              </a:ext>
            </a:extLst>
          </p:cNvPr>
          <p:cNvGrpSpPr/>
          <p:nvPr/>
        </p:nvGrpSpPr>
        <p:grpSpPr>
          <a:xfrm>
            <a:off x="1903641" y="552903"/>
            <a:ext cx="10008418" cy="5752193"/>
            <a:chOff x="1091791" y="434002"/>
            <a:chExt cx="10008418" cy="57521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46916F6-B915-4A3C-B422-F1896FDAA5F5}"/>
                </a:ext>
              </a:extLst>
            </p:cNvPr>
            <p:cNvGrpSpPr/>
            <p:nvPr/>
          </p:nvGrpSpPr>
          <p:grpSpPr>
            <a:xfrm>
              <a:off x="1091791" y="434002"/>
              <a:ext cx="10008418" cy="5752193"/>
              <a:chOff x="1091791" y="434002"/>
              <a:chExt cx="10008418" cy="575219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8CA1C79-B0EC-4BC2-90BA-CAEBDBAE9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1791" y="434002"/>
                <a:ext cx="10008418" cy="5752193"/>
              </a:xfrm>
              <a:prstGeom prst="rect">
                <a:avLst/>
              </a:prstGeom>
            </p:spPr>
          </p:pic>
          <p:sp>
            <p:nvSpPr>
              <p:cNvPr id="5" name="Star: 5 Points 4">
                <a:extLst>
                  <a:ext uri="{FF2B5EF4-FFF2-40B4-BE49-F238E27FC236}">
                    <a16:creationId xmlns:a16="http://schemas.microsoft.com/office/drawing/2014/main" id="{FE5A1842-7549-4233-96E7-4059795A2DC0}"/>
                  </a:ext>
                </a:extLst>
              </p:cNvPr>
              <p:cNvSpPr/>
              <p:nvPr/>
            </p:nvSpPr>
            <p:spPr>
              <a:xfrm>
                <a:off x="2784820" y="5851297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7" name="Star: 5 Points 6">
                <a:extLst>
                  <a:ext uri="{FF2B5EF4-FFF2-40B4-BE49-F238E27FC236}">
                    <a16:creationId xmlns:a16="http://schemas.microsoft.com/office/drawing/2014/main" id="{7F4BB4B4-5365-4E77-96BE-72091FBA428D}"/>
                  </a:ext>
                </a:extLst>
              </p:cNvPr>
              <p:cNvSpPr/>
              <p:nvPr/>
            </p:nvSpPr>
            <p:spPr>
              <a:xfrm>
                <a:off x="3074069" y="5790053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Star: 5 Points 7">
                <a:extLst>
                  <a:ext uri="{FF2B5EF4-FFF2-40B4-BE49-F238E27FC236}">
                    <a16:creationId xmlns:a16="http://schemas.microsoft.com/office/drawing/2014/main" id="{FDF65190-3B64-482D-97A9-D675B9D68B0B}"/>
                  </a:ext>
                </a:extLst>
              </p:cNvPr>
              <p:cNvSpPr/>
              <p:nvPr/>
            </p:nvSpPr>
            <p:spPr>
              <a:xfrm>
                <a:off x="4217781" y="5824237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9" name="Star: 5 Points 8">
                <a:extLst>
                  <a:ext uri="{FF2B5EF4-FFF2-40B4-BE49-F238E27FC236}">
                    <a16:creationId xmlns:a16="http://schemas.microsoft.com/office/drawing/2014/main" id="{BB34140A-E2F6-4640-BA37-2F32E6AD5673}"/>
                  </a:ext>
                </a:extLst>
              </p:cNvPr>
              <p:cNvSpPr/>
              <p:nvPr/>
            </p:nvSpPr>
            <p:spPr>
              <a:xfrm>
                <a:off x="4073156" y="3199657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0" name="Star: 5 Points 9">
                <a:extLst>
                  <a:ext uri="{FF2B5EF4-FFF2-40B4-BE49-F238E27FC236}">
                    <a16:creationId xmlns:a16="http://schemas.microsoft.com/office/drawing/2014/main" id="{295A612D-C248-43CA-9378-52FF67379E42}"/>
                  </a:ext>
                </a:extLst>
              </p:cNvPr>
              <p:cNvSpPr/>
              <p:nvPr/>
            </p:nvSpPr>
            <p:spPr>
              <a:xfrm>
                <a:off x="5592883" y="3523090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Star: 5 Points 10">
                <a:extLst>
                  <a:ext uri="{FF2B5EF4-FFF2-40B4-BE49-F238E27FC236}">
                    <a16:creationId xmlns:a16="http://schemas.microsoft.com/office/drawing/2014/main" id="{AE8C287B-8006-47BB-93A5-654EA3C72685}"/>
                  </a:ext>
                </a:extLst>
              </p:cNvPr>
              <p:cNvSpPr/>
              <p:nvPr/>
            </p:nvSpPr>
            <p:spPr>
              <a:xfrm>
                <a:off x="6728049" y="1257030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Star: 5 Points 11">
                <a:extLst>
                  <a:ext uri="{FF2B5EF4-FFF2-40B4-BE49-F238E27FC236}">
                    <a16:creationId xmlns:a16="http://schemas.microsoft.com/office/drawing/2014/main" id="{C9712299-CBE8-48B2-9EB6-569402D9FA7C}"/>
                  </a:ext>
                </a:extLst>
              </p:cNvPr>
              <p:cNvSpPr/>
              <p:nvPr/>
            </p:nvSpPr>
            <p:spPr>
              <a:xfrm>
                <a:off x="8931440" y="819770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Star: 5 Points 12">
                <a:extLst>
                  <a:ext uri="{FF2B5EF4-FFF2-40B4-BE49-F238E27FC236}">
                    <a16:creationId xmlns:a16="http://schemas.microsoft.com/office/drawing/2014/main" id="{911FFEA4-3B7C-4694-94DE-6C619FC1C571}"/>
                  </a:ext>
                </a:extLst>
              </p:cNvPr>
              <p:cNvSpPr/>
              <p:nvPr/>
            </p:nvSpPr>
            <p:spPr>
              <a:xfrm>
                <a:off x="9647863" y="1322547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4" name="Star: 5 Points 13">
                <a:extLst>
                  <a:ext uri="{FF2B5EF4-FFF2-40B4-BE49-F238E27FC236}">
                    <a16:creationId xmlns:a16="http://schemas.microsoft.com/office/drawing/2014/main" id="{A44EB5F3-5495-43DA-9787-CD2ED9D740FB}"/>
                  </a:ext>
                </a:extLst>
              </p:cNvPr>
              <p:cNvSpPr/>
              <p:nvPr/>
            </p:nvSpPr>
            <p:spPr>
              <a:xfrm>
                <a:off x="10116458" y="4166872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5" name="Star: 5 Points 14">
                <a:extLst>
                  <a:ext uri="{FF2B5EF4-FFF2-40B4-BE49-F238E27FC236}">
                    <a16:creationId xmlns:a16="http://schemas.microsoft.com/office/drawing/2014/main" id="{9B51BCF9-3F51-4FB8-B596-ECB9D5E29401}"/>
                  </a:ext>
                </a:extLst>
              </p:cNvPr>
              <p:cNvSpPr/>
              <p:nvPr/>
            </p:nvSpPr>
            <p:spPr>
              <a:xfrm>
                <a:off x="10063759" y="5755869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E2B5A77-7C74-4101-96E5-0B1C746F97D3}"/>
                </a:ext>
              </a:extLst>
            </p:cNvPr>
            <p:cNvSpPr/>
            <p:nvPr/>
          </p:nvSpPr>
          <p:spPr>
            <a:xfrm>
              <a:off x="3201601" y="5542939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4892A4B-6AB0-4356-A6BB-6C6B56AF1D31}"/>
                </a:ext>
              </a:extLst>
            </p:cNvPr>
            <p:cNvSpPr/>
            <p:nvPr/>
          </p:nvSpPr>
          <p:spPr>
            <a:xfrm>
              <a:off x="4745882" y="2615727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F4324D2-9119-476E-928A-59AD50219CDE}"/>
                </a:ext>
              </a:extLst>
            </p:cNvPr>
            <p:cNvSpPr/>
            <p:nvPr/>
          </p:nvSpPr>
          <p:spPr>
            <a:xfrm>
              <a:off x="6187195" y="3344281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5AE4F8-E965-48F6-8809-6D4A5D24631F}"/>
                </a:ext>
              </a:extLst>
            </p:cNvPr>
            <p:cNvSpPr/>
            <p:nvPr/>
          </p:nvSpPr>
          <p:spPr>
            <a:xfrm>
              <a:off x="6432544" y="2955534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4D1E986-0026-4AE4-8684-B24FDB68253D}"/>
                </a:ext>
              </a:extLst>
            </p:cNvPr>
            <p:cNvSpPr/>
            <p:nvPr/>
          </p:nvSpPr>
          <p:spPr>
            <a:xfrm>
              <a:off x="6677893" y="3197366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6F9B39D-DA8A-4BC9-A789-4651866808A5}"/>
                </a:ext>
              </a:extLst>
            </p:cNvPr>
            <p:cNvSpPr/>
            <p:nvPr/>
          </p:nvSpPr>
          <p:spPr>
            <a:xfrm>
              <a:off x="7345228" y="2695843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8F652E3B-9871-43B5-9484-8D60634F4867}"/>
                </a:ext>
              </a:extLst>
            </p:cNvPr>
            <p:cNvSpPr/>
            <p:nvPr/>
          </p:nvSpPr>
          <p:spPr>
            <a:xfrm>
              <a:off x="7923045" y="2808619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21015B-0FDB-4FAE-A16E-D5569469A28E}"/>
                </a:ext>
              </a:extLst>
            </p:cNvPr>
            <p:cNvSpPr/>
            <p:nvPr/>
          </p:nvSpPr>
          <p:spPr>
            <a:xfrm>
              <a:off x="6524320" y="1483260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4676F02-48D2-441E-AE6C-F5132294FB89}"/>
                </a:ext>
              </a:extLst>
            </p:cNvPr>
            <p:cNvSpPr/>
            <p:nvPr/>
          </p:nvSpPr>
          <p:spPr>
            <a:xfrm>
              <a:off x="7067903" y="752886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543C1D7-9338-4A67-99DD-3551BE46C3D9}"/>
                </a:ext>
              </a:extLst>
            </p:cNvPr>
            <p:cNvSpPr/>
            <p:nvPr/>
          </p:nvSpPr>
          <p:spPr>
            <a:xfrm>
              <a:off x="9220689" y="714016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DE41412-76DE-4660-AFE2-D0419ADB7C17}"/>
                </a:ext>
              </a:extLst>
            </p:cNvPr>
            <p:cNvSpPr/>
            <p:nvPr/>
          </p:nvSpPr>
          <p:spPr>
            <a:xfrm>
              <a:off x="10250003" y="2123113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7C068DE2-D5C7-4E36-857B-B7BEAE21CA09}"/>
                </a:ext>
              </a:extLst>
            </p:cNvPr>
            <p:cNvSpPr/>
            <p:nvPr/>
          </p:nvSpPr>
          <p:spPr>
            <a:xfrm>
              <a:off x="10344462" y="4608320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C3B996F-AC98-4E73-9ED7-FBF64484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9" y="832917"/>
            <a:ext cx="4838700" cy="6667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8EDECF-7BAA-44A5-9EB6-CAAAD7B4ECED}"/>
              </a:ext>
            </a:extLst>
          </p:cNvPr>
          <p:cNvSpPr txBox="1"/>
          <p:nvPr/>
        </p:nvSpPr>
        <p:spPr>
          <a:xfrm>
            <a:off x="683019" y="410547"/>
            <a:ext cx="415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Pose Slam Optimization Problem</a:t>
            </a:r>
            <a:endParaRPr lang="en-IL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CF14C7-8B75-4857-AB32-7CAA05A4F031}"/>
              </a:ext>
            </a:extLst>
          </p:cNvPr>
          <p:cNvCxnSpPr>
            <a:cxnSpLocks/>
          </p:cNvCxnSpPr>
          <p:nvPr/>
        </p:nvCxnSpPr>
        <p:spPr>
          <a:xfrm flipV="1">
            <a:off x="926717" y="1245523"/>
            <a:ext cx="1367327" cy="170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37804A-5132-46EE-A251-D88929331465}"/>
              </a:ext>
            </a:extLst>
          </p:cNvPr>
          <p:cNvCxnSpPr>
            <a:cxnSpLocks/>
          </p:cNvCxnSpPr>
          <p:nvPr/>
        </p:nvCxnSpPr>
        <p:spPr>
          <a:xfrm flipV="1">
            <a:off x="2645491" y="1395861"/>
            <a:ext cx="451858" cy="122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B7266B-077E-4C94-9863-1CC4D94A644E}"/>
              </a:ext>
            </a:extLst>
          </p:cNvPr>
          <p:cNvCxnSpPr>
            <a:cxnSpLocks/>
          </p:cNvCxnSpPr>
          <p:nvPr/>
        </p:nvCxnSpPr>
        <p:spPr>
          <a:xfrm flipH="1" flipV="1">
            <a:off x="3619258" y="1374213"/>
            <a:ext cx="284213" cy="131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7623D8-699C-4BEB-987E-501148611B49}"/>
              </a:ext>
            </a:extLst>
          </p:cNvPr>
          <p:cNvCxnSpPr>
            <a:cxnSpLocks/>
          </p:cNvCxnSpPr>
          <p:nvPr/>
        </p:nvCxnSpPr>
        <p:spPr>
          <a:xfrm flipH="1" flipV="1">
            <a:off x="4775930" y="1284281"/>
            <a:ext cx="867511" cy="86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98936B-2F68-4416-804C-BB79033A098E}"/>
              </a:ext>
            </a:extLst>
          </p:cNvPr>
          <p:cNvSpPr txBox="1"/>
          <p:nvPr/>
        </p:nvSpPr>
        <p:spPr>
          <a:xfrm>
            <a:off x="227030" y="2934814"/>
            <a:ext cx="114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Odometry</a:t>
            </a:r>
            <a:endParaRPr lang="en-I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9BB1AE-3DE4-4A3C-B45C-F2D718EBC672}"/>
              </a:ext>
            </a:extLst>
          </p:cNvPr>
          <p:cNvSpPr txBox="1"/>
          <p:nvPr/>
        </p:nvSpPr>
        <p:spPr>
          <a:xfrm>
            <a:off x="1898970" y="2565482"/>
            <a:ext cx="138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Geometrical Measurement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B14265-BA52-4C9E-86B1-010C51294AF9}"/>
              </a:ext>
            </a:extLst>
          </p:cNvPr>
          <p:cNvSpPr txBox="1"/>
          <p:nvPr/>
        </p:nvSpPr>
        <p:spPr>
          <a:xfrm>
            <a:off x="3413739" y="2753496"/>
            <a:ext cx="104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measurement</a:t>
            </a:r>
            <a:endParaRPr lang="en-IL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D84005-F89D-470B-AE1F-C3FFFFE70F2E}"/>
              </a:ext>
            </a:extLst>
          </p:cNvPr>
          <p:cNvSpPr txBox="1"/>
          <p:nvPr/>
        </p:nvSpPr>
        <p:spPr>
          <a:xfrm>
            <a:off x="5490319" y="2150892"/>
            <a:ext cx="1203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Landmarks</a:t>
            </a:r>
            <a:br>
              <a:rPr lang="en-US" dirty="0"/>
            </a:br>
            <a:r>
              <a:rPr lang="en-US" dirty="0"/>
              <a:t>Positions</a:t>
            </a:r>
            <a:endParaRPr lang="en-IL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F67B03-DCFB-48CA-BFA1-4EB9A7BA98AE}"/>
              </a:ext>
            </a:extLst>
          </p:cNvPr>
          <p:cNvCxnSpPr>
            <a:cxnSpLocks/>
          </p:cNvCxnSpPr>
          <p:nvPr/>
        </p:nvCxnSpPr>
        <p:spPr>
          <a:xfrm flipH="1" flipV="1">
            <a:off x="4280456" y="1301781"/>
            <a:ext cx="284213" cy="131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AAE836D-EE15-4D87-A3CD-9FD5CA99A744}"/>
              </a:ext>
            </a:extLst>
          </p:cNvPr>
          <p:cNvSpPr txBox="1"/>
          <p:nvPr/>
        </p:nvSpPr>
        <p:spPr>
          <a:xfrm>
            <a:off x="4345672" y="2518060"/>
            <a:ext cx="6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Pose</a:t>
            </a:r>
            <a:endParaRPr lang="en-IL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DDE4F7-7380-4C9A-A00F-C78637C8DD2F}"/>
              </a:ext>
            </a:extLst>
          </p:cNvPr>
          <p:cNvCxnSpPr>
            <a:cxnSpLocks/>
          </p:cNvCxnSpPr>
          <p:nvPr/>
        </p:nvCxnSpPr>
        <p:spPr>
          <a:xfrm flipH="1" flipV="1">
            <a:off x="5200462" y="1268136"/>
            <a:ext cx="790769" cy="397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00BD24F-3EED-4D1B-9DD5-4BA39E7E241A}"/>
              </a:ext>
            </a:extLst>
          </p:cNvPr>
          <p:cNvSpPr txBox="1"/>
          <p:nvPr/>
        </p:nvSpPr>
        <p:spPr>
          <a:xfrm>
            <a:off x="6013952" y="1451116"/>
            <a:ext cx="128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Landmark Classes</a:t>
            </a:r>
            <a:endParaRPr lang="en-I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F69C8F-6F21-48D2-8014-E0D4E7A0CAE9}"/>
              </a:ext>
            </a:extLst>
          </p:cNvPr>
          <p:cNvSpPr txBox="1"/>
          <p:nvPr/>
        </p:nvSpPr>
        <p:spPr>
          <a:xfrm>
            <a:off x="6480372" y="110450"/>
            <a:ext cx="571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advantages and challenges of semantic SLAM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083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2E4834D-47BD-45E9-B7A9-30B295373188}"/>
              </a:ext>
            </a:extLst>
          </p:cNvPr>
          <p:cNvGrpSpPr/>
          <p:nvPr/>
        </p:nvGrpSpPr>
        <p:grpSpPr>
          <a:xfrm>
            <a:off x="1435911" y="918059"/>
            <a:ext cx="2045770" cy="2478499"/>
            <a:chOff x="1499844" y="1706215"/>
            <a:chExt cx="3240279" cy="392567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EBE321F-20B3-47BE-B158-9F63CC41D040}"/>
                </a:ext>
              </a:extLst>
            </p:cNvPr>
            <p:cNvGrpSpPr/>
            <p:nvPr/>
          </p:nvGrpSpPr>
          <p:grpSpPr>
            <a:xfrm>
              <a:off x="1499844" y="1706215"/>
              <a:ext cx="3240279" cy="3842105"/>
              <a:chOff x="7939043" y="1625125"/>
              <a:chExt cx="3240279" cy="3842105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4713ECA-6599-4A26-8904-EEEE3C5F604C}"/>
                  </a:ext>
                </a:extLst>
              </p:cNvPr>
              <p:cNvSpPr/>
              <p:nvPr/>
            </p:nvSpPr>
            <p:spPr>
              <a:xfrm>
                <a:off x="8041593" y="1717705"/>
                <a:ext cx="3017986" cy="3290131"/>
              </a:xfrm>
              <a:custGeom>
                <a:avLst/>
                <a:gdLst>
                  <a:gd name="connsiteX0" fmla="*/ 0 w 3017986"/>
                  <a:gd name="connsiteY0" fmla="*/ 3290131 h 3290131"/>
                  <a:gd name="connsiteX1" fmla="*/ 170915 w 3017986"/>
                  <a:gd name="connsiteY1" fmla="*/ 2751745 h 3290131"/>
                  <a:gd name="connsiteX2" fmla="*/ 452927 w 3017986"/>
                  <a:gd name="connsiteY2" fmla="*/ 2427005 h 3290131"/>
                  <a:gd name="connsiteX3" fmla="*/ 974220 w 3017986"/>
                  <a:gd name="connsiteY3" fmla="*/ 2127902 h 3290131"/>
                  <a:gd name="connsiteX4" fmla="*/ 1239140 w 3017986"/>
                  <a:gd name="connsiteY4" fmla="*/ 1991170 h 3290131"/>
                  <a:gd name="connsiteX5" fmla="*/ 1760433 w 3017986"/>
                  <a:gd name="connsiteY5" fmla="*/ 1777525 h 3290131"/>
                  <a:gd name="connsiteX6" fmla="*/ 2059536 w 3017986"/>
                  <a:gd name="connsiteY6" fmla="*/ 1666430 h 3290131"/>
                  <a:gd name="connsiteX7" fmla="*/ 2298818 w 3017986"/>
                  <a:gd name="connsiteY7" fmla="*/ 1538243 h 3290131"/>
                  <a:gd name="connsiteX8" fmla="*/ 2734654 w 3017986"/>
                  <a:gd name="connsiteY8" fmla="*/ 1204957 h 3290131"/>
                  <a:gd name="connsiteX9" fmla="*/ 2905570 w 3017986"/>
                  <a:gd name="connsiteY9" fmla="*/ 811850 h 3290131"/>
                  <a:gd name="connsiteX10" fmla="*/ 3008119 w 3017986"/>
                  <a:gd name="connsiteY10" fmla="*/ 290557 h 3290131"/>
                  <a:gd name="connsiteX11" fmla="*/ 3008119 w 3017986"/>
                  <a:gd name="connsiteY11" fmla="*/ 0 h 3290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17986" h="3290131">
                    <a:moveTo>
                      <a:pt x="0" y="3290131"/>
                    </a:moveTo>
                    <a:cubicBezTo>
                      <a:pt x="47713" y="3092865"/>
                      <a:pt x="95427" y="2895599"/>
                      <a:pt x="170915" y="2751745"/>
                    </a:cubicBezTo>
                    <a:cubicBezTo>
                      <a:pt x="246403" y="2607891"/>
                      <a:pt x="319043" y="2530979"/>
                      <a:pt x="452927" y="2427005"/>
                    </a:cubicBezTo>
                    <a:cubicBezTo>
                      <a:pt x="586811" y="2323031"/>
                      <a:pt x="843185" y="2200541"/>
                      <a:pt x="974220" y="2127902"/>
                    </a:cubicBezTo>
                    <a:cubicBezTo>
                      <a:pt x="1105256" y="2055263"/>
                      <a:pt x="1108105" y="2049566"/>
                      <a:pt x="1239140" y="1991170"/>
                    </a:cubicBezTo>
                    <a:cubicBezTo>
                      <a:pt x="1370175" y="1932774"/>
                      <a:pt x="1623700" y="1831648"/>
                      <a:pt x="1760433" y="1777525"/>
                    </a:cubicBezTo>
                    <a:cubicBezTo>
                      <a:pt x="1897166" y="1723402"/>
                      <a:pt x="1969805" y="1706310"/>
                      <a:pt x="2059536" y="1666430"/>
                    </a:cubicBezTo>
                    <a:cubicBezTo>
                      <a:pt x="2149267" y="1626550"/>
                      <a:pt x="2186298" y="1615155"/>
                      <a:pt x="2298818" y="1538243"/>
                    </a:cubicBezTo>
                    <a:cubicBezTo>
                      <a:pt x="2411338" y="1461331"/>
                      <a:pt x="2633529" y="1326022"/>
                      <a:pt x="2734654" y="1204957"/>
                    </a:cubicBezTo>
                    <a:cubicBezTo>
                      <a:pt x="2835779" y="1083891"/>
                      <a:pt x="2859993" y="964250"/>
                      <a:pt x="2905570" y="811850"/>
                    </a:cubicBezTo>
                    <a:cubicBezTo>
                      <a:pt x="2951147" y="659450"/>
                      <a:pt x="2991028" y="425865"/>
                      <a:pt x="3008119" y="290557"/>
                    </a:cubicBezTo>
                    <a:cubicBezTo>
                      <a:pt x="3025210" y="155249"/>
                      <a:pt x="3016664" y="77624"/>
                      <a:pt x="3008119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D37A889-06D9-4C32-8A90-AC1513A22347}"/>
                  </a:ext>
                </a:extLst>
              </p:cNvPr>
              <p:cNvGrpSpPr/>
              <p:nvPr/>
            </p:nvGrpSpPr>
            <p:grpSpPr>
              <a:xfrm>
                <a:off x="7939043" y="1625125"/>
                <a:ext cx="3240279" cy="3842105"/>
                <a:chOff x="7631394" y="1112377"/>
                <a:chExt cx="3240279" cy="3842105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DF4387F-37D0-447F-9677-4A2D0CF7BE3B}"/>
                    </a:ext>
                  </a:extLst>
                </p:cNvPr>
                <p:cNvSpPr/>
                <p:nvPr/>
              </p:nvSpPr>
              <p:spPr>
                <a:xfrm>
                  <a:off x="7631394" y="4332718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676BC0B-2CD3-4AE7-8FFA-2D8B2D2EA76B}"/>
                    </a:ext>
                  </a:extLst>
                </p:cNvPr>
                <p:cNvSpPr/>
                <p:nvPr/>
              </p:nvSpPr>
              <p:spPr>
                <a:xfrm>
                  <a:off x="8057259" y="3519443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8DBCF8A-3279-46A7-997D-CF60C58BA9D1}"/>
                    </a:ext>
                  </a:extLst>
                </p:cNvPr>
                <p:cNvSpPr/>
                <p:nvPr/>
              </p:nvSpPr>
              <p:spPr>
                <a:xfrm>
                  <a:off x="8867685" y="3056546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99C0F36-7751-4456-B3C0-41C7B86D4CC6}"/>
                    </a:ext>
                  </a:extLst>
                </p:cNvPr>
                <p:cNvSpPr/>
                <p:nvPr/>
              </p:nvSpPr>
              <p:spPr>
                <a:xfrm>
                  <a:off x="9917393" y="2627832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9A588314-D654-4CA6-B569-761A7157F9BD}"/>
                    </a:ext>
                  </a:extLst>
                </p:cNvPr>
                <p:cNvSpPr/>
                <p:nvPr/>
              </p:nvSpPr>
              <p:spPr>
                <a:xfrm>
                  <a:off x="9770320" y="3960493"/>
                  <a:ext cx="245349" cy="211508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6136F7D-38AA-47A4-BA2A-168507799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919" y="4540009"/>
                  <a:ext cx="1159866" cy="414473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7E58A94-69EA-4196-8CD0-76A35C1A0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9191" y="3767271"/>
                  <a:ext cx="870946" cy="689361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00FDB3A-A92D-436B-8C88-D9FE5B5D3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15513" y="3462664"/>
                  <a:ext cx="628593" cy="603583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34BC68F-E3BF-47CD-9D3A-DA4ED280B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41307" y="2973936"/>
                  <a:ext cx="29256" cy="172462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40B1EB6-385F-4D46-975B-3C91B505A79E}"/>
                    </a:ext>
                  </a:extLst>
                </p:cNvPr>
                <p:cNvSpPr/>
                <p:nvPr/>
              </p:nvSpPr>
              <p:spPr>
                <a:xfrm>
                  <a:off x="10514175" y="1908561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7CC1AD3-1579-4C74-BFEB-733179311376}"/>
                    </a:ext>
                  </a:extLst>
                </p:cNvPr>
                <p:cNvSpPr/>
                <p:nvPr/>
              </p:nvSpPr>
              <p:spPr>
                <a:xfrm>
                  <a:off x="10623845" y="1112377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5BC9BF-96BA-4947-BDA8-4BA0CAE88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04761" y="1546257"/>
                  <a:ext cx="979746" cy="455980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5762639B-29F9-4B8B-9F11-DED10269B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43785" y="1193467"/>
                  <a:ext cx="1372925" cy="118792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Isosceles Triangle 66">
                  <a:extLst>
                    <a:ext uri="{FF2B5EF4-FFF2-40B4-BE49-F238E27FC236}">
                      <a16:creationId xmlns:a16="http://schemas.microsoft.com/office/drawing/2014/main" id="{DF265E78-9425-4DF0-B232-5D977ED1DC23}"/>
                    </a:ext>
                  </a:extLst>
                </p:cNvPr>
                <p:cNvSpPr/>
                <p:nvPr/>
              </p:nvSpPr>
              <p:spPr>
                <a:xfrm>
                  <a:off x="8726255" y="1236291"/>
                  <a:ext cx="245349" cy="211508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5C894EBA-F07C-4415-94E3-9D79F1F8E4E0}"/>
                    </a:ext>
                  </a:extLst>
                </p:cNvPr>
                <p:cNvSpPr/>
                <p:nvPr/>
              </p:nvSpPr>
              <p:spPr>
                <a:xfrm>
                  <a:off x="8971604" y="1747921"/>
                  <a:ext cx="245349" cy="211508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69" name="Isosceles Triangle 68">
                  <a:extLst>
                    <a:ext uri="{FF2B5EF4-FFF2-40B4-BE49-F238E27FC236}">
                      <a16:creationId xmlns:a16="http://schemas.microsoft.com/office/drawing/2014/main" id="{286BA0F2-4C49-4F1C-BAED-14E1DAA61274}"/>
                    </a:ext>
                  </a:extLst>
                </p:cNvPr>
                <p:cNvSpPr/>
                <p:nvPr/>
              </p:nvSpPr>
              <p:spPr>
                <a:xfrm>
                  <a:off x="9125313" y="1389335"/>
                  <a:ext cx="245349" cy="211508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D559372-B893-43D3-BF1E-78622C2C4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3406" y="2032475"/>
                  <a:ext cx="623987" cy="531230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B181BA08-69BD-49D6-A7AC-2F27DC452ADF}"/>
                </a:ext>
              </a:extLst>
            </p:cNvPr>
            <p:cNvSpPr/>
            <p:nvPr/>
          </p:nvSpPr>
          <p:spPr>
            <a:xfrm>
              <a:off x="3782413" y="5390675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F5F2A87-E491-4BE3-86B7-BEF8C314EFF1}"/>
                </a:ext>
              </a:extLst>
            </p:cNvPr>
            <p:cNvSpPr/>
            <p:nvPr/>
          </p:nvSpPr>
          <p:spPr>
            <a:xfrm>
              <a:off x="3116437" y="5028093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3D700A90-A074-4387-90B4-6991EF0C8287}"/>
                </a:ext>
              </a:extLst>
            </p:cNvPr>
            <p:cNvSpPr/>
            <p:nvPr/>
          </p:nvSpPr>
          <p:spPr>
            <a:xfrm>
              <a:off x="2936498" y="5420382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724DDEF-4F1F-4378-80F3-04E028F50328}"/>
              </a:ext>
            </a:extLst>
          </p:cNvPr>
          <p:cNvCxnSpPr>
            <a:cxnSpLocks/>
          </p:cNvCxnSpPr>
          <p:nvPr/>
        </p:nvCxnSpPr>
        <p:spPr>
          <a:xfrm flipH="1" flipV="1">
            <a:off x="444381" y="3634108"/>
            <a:ext cx="11254812" cy="491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67EE44D-11A1-4273-830C-E8ADB5CFA9F5}"/>
              </a:ext>
            </a:extLst>
          </p:cNvPr>
          <p:cNvSpPr txBox="1"/>
          <p:nvPr/>
        </p:nvSpPr>
        <p:spPr>
          <a:xfrm>
            <a:off x="1943616" y="27511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Geometrical</a:t>
            </a:r>
            <a:endParaRPr lang="en-IL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88FB2CF-A1D7-4F01-A026-F4B0A025B1F4}"/>
              </a:ext>
            </a:extLst>
          </p:cNvPr>
          <p:cNvGrpSpPr/>
          <p:nvPr/>
        </p:nvGrpSpPr>
        <p:grpSpPr>
          <a:xfrm>
            <a:off x="1336627" y="3921780"/>
            <a:ext cx="2045770" cy="2189650"/>
            <a:chOff x="7939043" y="1625125"/>
            <a:chExt cx="3240279" cy="3468169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C3F2E21-4C1A-4921-A966-30B3D2A57FF0}"/>
                </a:ext>
              </a:extLst>
            </p:cNvPr>
            <p:cNvSpPr/>
            <p:nvPr/>
          </p:nvSpPr>
          <p:spPr>
            <a:xfrm>
              <a:off x="8041593" y="1717705"/>
              <a:ext cx="3017986" cy="3290131"/>
            </a:xfrm>
            <a:custGeom>
              <a:avLst/>
              <a:gdLst>
                <a:gd name="connsiteX0" fmla="*/ 0 w 3017986"/>
                <a:gd name="connsiteY0" fmla="*/ 3290131 h 3290131"/>
                <a:gd name="connsiteX1" fmla="*/ 170915 w 3017986"/>
                <a:gd name="connsiteY1" fmla="*/ 2751745 h 3290131"/>
                <a:gd name="connsiteX2" fmla="*/ 452927 w 3017986"/>
                <a:gd name="connsiteY2" fmla="*/ 2427005 h 3290131"/>
                <a:gd name="connsiteX3" fmla="*/ 974220 w 3017986"/>
                <a:gd name="connsiteY3" fmla="*/ 2127902 h 3290131"/>
                <a:gd name="connsiteX4" fmla="*/ 1239140 w 3017986"/>
                <a:gd name="connsiteY4" fmla="*/ 1991170 h 3290131"/>
                <a:gd name="connsiteX5" fmla="*/ 1760433 w 3017986"/>
                <a:gd name="connsiteY5" fmla="*/ 1777525 h 3290131"/>
                <a:gd name="connsiteX6" fmla="*/ 2059536 w 3017986"/>
                <a:gd name="connsiteY6" fmla="*/ 1666430 h 3290131"/>
                <a:gd name="connsiteX7" fmla="*/ 2298818 w 3017986"/>
                <a:gd name="connsiteY7" fmla="*/ 1538243 h 3290131"/>
                <a:gd name="connsiteX8" fmla="*/ 2734654 w 3017986"/>
                <a:gd name="connsiteY8" fmla="*/ 1204957 h 3290131"/>
                <a:gd name="connsiteX9" fmla="*/ 2905570 w 3017986"/>
                <a:gd name="connsiteY9" fmla="*/ 811850 h 3290131"/>
                <a:gd name="connsiteX10" fmla="*/ 3008119 w 3017986"/>
                <a:gd name="connsiteY10" fmla="*/ 290557 h 3290131"/>
                <a:gd name="connsiteX11" fmla="*/ 3008119 w 3017986"/>
                <a:gd name="connsiteY11" fmla="*/ 0 h 32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7986" h="3290131">
                  <a:moveTo>
                    <a:pt x="0" y="3290131"/>
                  </a:moveTo>
                  <a:cubicBezTo>
                    <a:pt x="47713" y="3092865"/>
                    <a:pt x="95427" y="2895599"/>
                    <a:pt x="170915" y="2751745"/>
                  </a:cubicBezTo>
                  <a:cubicBezTo>
                    <a:pt x="246403" y="2607891"/>
                    <a:pt x="319043" y="2530979"/>
                    <a:pt x="452927" y="2427005"/>
                  </a:cubicBezTo>
                  <a:cubicBezTo>
                    <a:pt x="586811" y="2323031"/>
                    <a:pt x="843185" y="2200541"/>
                    <a:pt x="974220" y="2127902"/>
                  </a:cubicBezTo>
                  <a:cubicBezTo>
                    <a:pt x="1105256" y="2055263"/>
                    <a:pt x="1108105" y="2049566"/>
                    <a:pt x="1239140" y="1991170"/>
                  </a:cubicBezTo>
                  <a:cubicBezTo>
                    <a:pt x="1370175" y="1932774"/>
                    <a:pt x="1623700" y="1831648"/>
                    <a:pt x="1760433" y="1777525"/>
                  </a:cubicBezTo>
                  <a:cubicBezTo>
                    <a:pt x="1897166" y="1723402"/>
                    <a:pt x="1969805" y="1706310"/>
                    <a:pt x="2059536" y="1666430"/>
                  </a:cubicBezTo>
                  <a:cubicBezTo>
                    <a:pt x="2149267" y="1626550"/>
                    <a:pt x="2186298" y="1615155"/>
                    <a:pt x="2298818" y="1538243"/>
                  </a:cubicBezTo>
                  <a:cubicBezTo>
                    <a:pt x="2411338" y="1461331"/>
                    <a:pt x="2633529" y="1326022"/>
                    <a:pt x="2734654" y="1204957"/>
                  </a:cubicBezTo>
                  <a:cubicBezTo>
                    <a:pt x="2835779" y="1083891"/>
                    <a:pt x="2859993" y="964250"/>
                    <a:pt x="2905570" y="811850"/>
                  </a:cubicBezTo>
                  <a:cubicBezTo>
                    <a:pt x="2951147" y="659450"/>
                    <a:pt x="2991028" y="425865"/>
                    <a:pt x="3008119" y="290557"/>
                  </a:cubicBezTo>
                  <a:cubicBezTo>
                    <a:pt x="3025210" y="155249"/>
                    <a:pt x="3016664" y="77624"/>
                    <a:pt x="300811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AB7E002-5D68-458F-9E38-BDDA49A0E5E3}"/>
                </a:ext>
              </a:extLst>
            </p:cNvPr>
            <p:cNvGrpSpPr/>
            <p:nvPr/>
          </p:nvGrpSpPr>
          <p:grpSpPr>
            <a:xfrm>
              <a:off x="7939043" y="1625125"/>
              <a:ext cx="3240279" cy="3468169"/>
              <a:chOff x="7631394" y="1112377"/>
              <a:chExt cx="3240279" cy="3468169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D6F9938F-4851-4D8E-806E-E5D25F63EA14}"/>
                  </a:ext>
                </a:extLst>
              </p:cNvPr>
              <p:cNvSpPr/>
              <p:nvPr/>
            </p:nvSpPr>
            <p:spPr>
              <a:xfrm>
                <a:off x="7631394" y="4332718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0BFC6CA-AEE8-4116-816A-4225C1EC7A3B}"/>
                  </a:ext>
                </a:extLst>
              </p:cNvPr>
              <p:cNvSpPr/>
              <p:nvPr/>
            </p:nvSpPr>
            <p:spPr>
              <a:xfrm>
                <a:off x="8057259" y="3519443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8B72EFB-4815-413E-BC60-09EC74505672}"/>
                  </a:ext>
                </a:extLst>
              </p:cNvPr>
              <p:cNvSpPr/>
              <p:nvPr/>
            </p:nvSpPr>
            <p:spPr>
              <a:xfrm>
                <a:off x="8867685" y="3056546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FEA47C4-F2A7-48DE-A8D5-98DDB5A7FDB4}"/>
                  </a:ext>
                </a:extLst>
              </p:cNvPr>
              <p:cNvSpPr/>
              <p:nvPr/>
            </p:nvSpPr>
            <p:spPr>
              <a:xfrm>
                <a:off x="9917393" y="2627832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AE1A1CF-6F7A-4A15-93BD-E0FD2C297F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3919" y="4475589"/>
                <a:ext cx="1545891" cy="64420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70FADD0C-855C-4FD2-B24A-801711D41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9191" y="3767271"/>
                <a:ext cx="1081461" cy="46056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DB0597B-33D1-462E-A3B4-E27CF8CB4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5513" y="3462664"/>
                <a:ext cx="628593" cy="60358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5138CC4A-00EC-435A-912F-AF876031A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63717" y="2973936"/>
                <a:ext cx="6847" cy="101862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7AC25C0-9C54-4F18-B899-436D8F17146E}"/>
                  </a:ext>
                </a:extLst>
              </p:cNvPr>
              <p:cNvSpPr/>
              <p:nvPr/>
            </p:nvSpPr>
            <p:spPr>
              <a:xfrm>
                <a:off x="10514175" y="1908561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FDD8A1EE-7F6F-42B5-9841-B2EC9E54AD3D}"/>
                  </a:ext>
                </a:extLst>
              </p:cNvPr>
              <p:cNvSpPr/>
              <p:nvPr/>
            </p:nvSpPr>
            <p:spPr>
              <a:xfrm>
                <a:off x="10623845" y="1112377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4120371-EFF6-4F2E-BD83-8109481D2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4761" y="1546257"/>
                <a:ext cx="979746" cy="455980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8A53578-75AB-486D-94DA-E2DF7A99C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3785" y="1193467"/>
                <a:ext cx="1372925" cy="11879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0CC85056-6C32-4EEE-93EA-2FAB0B0E6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3406" y="2032475"/>
                <a:ext cx="623987" cy="531230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5" name="Arrow: Down 224">
            <a:extLst>
              <a:ext uri="{FF2B5EF4-FFF2-40B4-BE49-F238E27FC236}">
                <a16:creationId xmlns:a16="http://schemas.microsoft.com/office/drawing/2014/main" id="{A10DCDDB-C4DC-4AC9-9ABC-66999700B493}"/>
              </a:ext>
            </a:extLst>
          </p:cNvPr>
          <p:cNvSpPr/>
          <p:nvPr/>
        </p:nvSpPr>
        <p:spPr>
          <a:xfrm>
            <a:off x="4950870" y="2345336"/>
            <a:ext cx="1338751" cy="2702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A498696-FACE-4B7D-9C88-1F7A5205BE43}"/>
              </a:ext>
            </a:extLst>
          </p:cNvPr>
          <p:cNvSpPr txBox="1"/>
          <p:nvPr/>
        </p:nvSpPr>
        <p:spPr>
          <a:xfrm>
            <a:off x="4203831" y="2032595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Slam optimization - backend</a:t>
            </a:r>
            <a:endParaRPr lang="en-IL" dirty="0"/>
          </a:p>
        </p:txBody>
      </p:sp>
      <p:sp>
        <p:nvSpPr>
          <p:cNvPr id="256" name="Isosceles Triangle 255">
            <a:extLst>
              <a:ext uri="{FF2B5EF4-FFF2-40B4-BE49-F238E27FC236}">
                <a16:creationId xmlns:a16="http://schemas.microsoft.com/office/drawing/2014/main" id="{2ABD8115-A1FF-42BB-AE6C-5A48A719C879}"/>
              </a:ext>
            </a:extLst>
          </p:cNvPr>
          <p:cNvSpPr/>
          <p:nvPr/>
        </p:nvSpPr>
        <p:spPr>
          <a:xfrm>
            <a:off x="1994848" y="4082955"/>
            <a:ext cx="385805" cy="33259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57" name="Isosceles Triangle 256">
            <a:extLst>
              <a:ext uri="{FF2B5EF4-FFF2-40B4-BE49-F238E27FC236}">
                <a16:creationId xmlns:a16="http://schemas.microsoft.com/office/drawing/2014/main" id="{C061DEED-B077-4AFA-B34A-DD2222C24FEC}"/>
              </a:ext>
            </a:extLst>
          </p:cNvPr>
          <p:cNvSpPr/>
          <p:nvPr/>
        </p:nvSpPr>
        <p:spPr>
          <a:xfrm>
            <a:off x="2589935" y="5712573"/>
            <a:ext cx="385805" cy="33259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6D64BD-9009-4F75-9E7D-300E4822A338}"/>
              </a:ext>
            </a:extLst>
          </p:cNvPr>
          <p:cNvSpPr txBox="1"/>
          <p:nvPr/>
        </p:nvSpPr>
        <p:spPr>
          <a:xfrm>
            <a:off x="4274316" y="319353"/>
            <a:ext cx="3030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State With Measurements</a:t>
            </a:r>
            <a:endParaRPr lang="en-IL" sz="36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C50393D-67D2-453A-8DCA-0EFE760C945E}"/>
              </a:ext>
            </a:extLst>
          </p:cNvPr>
          <p:cNvCxnSpPr>
            <a:cxnSpLocks/>
          </p:cNvCxnSpPr>
          <p:nvPr/>
        </p:nvCxnSpPr>
        <p:spPr>
          <a:xfrm>
            <a:off x="8811044" y="4709378"/>
            <a:ext cx="1774" cy="455068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9385D470-BB1A-4517-8C04-11A8AC3B3FBB}"/>
              </a:ext>
            </a:extLst>
          </p:cNvPr>
          <p:cNvSpPr txBox="1"/>
          <p:nvPr/>
        </p:nvSpPr>
        <p:spPr>
          <a:xfrm>
            <a:off x="8617317" y="548727"/>
            <a:ext cx="10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</a:t>
            </a:r>
            <a:endParaRPr lang="en-I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578289-C527-490E-A7CF-DAC78FCE2554}"/>
              </a:ext>
            </a:extLst>
          </p:cNvPr>
          <p:cNvGrpSpPr/>
          <p:nvPr/>
        </p:nvGrpSpPr>
        <p:grpSpPr>
          <a:xfrm>
            <a:off x="8255237" y="1020778"/>
            <a:ext cx="2030420" cy="2544281"/>
            <a:chOff x="8255237" y="1020778"/>
            <a:chExt cx="2030420" cy="254428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863FFF-830E-4905-90D3-E66220440ECB}"/>
                </a:ext>
              </a:extLst>
            </p:cNvPr>
            <p:cNvGrpSpPr/>
            <p:nvPr/>
          </p:nvGrpSpPr>
          <p:grpSpPr>
            <a:xfrm>
              <a:off x="8255237" y="1020778"/>
              <a:ext cx="2030420" cy="2544281"/>
              <a:chOff x="8255237" y="1020778"/>
              <a:chExt cx="2030420" cy="254428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C74CD7D-A403-44BE-A82D-63A4A1FF783E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7939043" y="1625125"/>
                <a:chExt cx="3240279" cy="4060332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4F7899A-C8B0-4E62-B1F0-ADF76355F2B3}"/>
                    </a:ext>
                  </a:extLst>
                </p:cNvPr>
                <p:cNvSpPr/>
                <p:nvPr/>
              </p:nvSpPr>
              <p:spPr>
                <a:xfrm>
                  <a:off x="8041593" y="1717705"/>
                  <a:ext cx="3017986" cy="3290131"/>
                </a:xfrm>
                <a:custGeom>
                  <a:avLst/>
                  <a:gdLst>
                    <a:gd name="connsiteX0" fmla="*/ 0 w 3017986"/>
                    <a:gd name="connsiteY0" fmla="*/ 3290131 h 3290131"/>
                    <a:gd name="connsiteX1" fmla="*/ 170915 w 3017986"/>
                    <a:gd name="connsiteY1" fmla="*/ 2751745 h 3290131"/>
                    <a:gd name="connsiteX2" fmla="*/ 452927 w 3017986"/>
                    <a:gd name="connsiteY2" fmla="*/ 2427005 h 3290131"/>
                    <a:gd name="connsiteX3" fmla="*/ 974220 w 3017986"/>
                    <a:gd name="connsiteY3" fmla="*/ 2127902 h 3290131"/>
                    <a:gd name="connsiteX4" fmla="*/ 1239140 w 3017986"/>
                    <a:gd name="connsiteY4" fmla="*/ 1991170 h 3290131"/>
                    <a:gd name="connsiteX5" fmla="*/ 1760433 w 3017986"/>
                    <a:gd name="connsiteY5" fmla="*/ 1777525 h 3290131"/>
                    <a:gd name="connsiteX6" fmla="*/ 2059536 w 3017986"/>
                    <a:gd name="connsiteY6" fmla="*/ 1666430 h 3290131"/>
                    <a:gd name="connsiteX7" fmla="*/ 2298818 w 3017986"/>
                    <a:gd name="connsiteY7" fmla="*/ 1538243 h 3290131"/>
                    <a:gd name="connsiteX8" fmla="*/ 2734654 w 3017986"/>
                    <a:gd name="connsiteY8" fmla="*/ 1204957 h 3290131"/>
                    <a:gd name="connsiteX9" fmla="*/ 2905570 w 3017986"/>
                    <a:gd name="connsiteY9" fmla="*/ 811850 h 3290131"/>
                    <a:gd name="connsiteX10" fmla="*/ 3008119 w 3017986"/>
                    <a:gd name="connsiteY10" fmla="*/ 290557 h 3290131"/>
                    <a:gd name="connsiteX11" fmla="*/ 3008119 w 3017986"/>
                    <a:gd name="connsiteY11" fmla="*/ 0 h 3290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17986" h="3290131">
                      <a:moveTo>
                        <a:pt x="0" y="3290131"/>
                      </a:moveTo>
                      <a:cubicBezTo>
                        <a:pt x="47713" y="3092865"/>
                        <a:pt x="95427" y="2895599"/>
                        <a:pt x="170915" y="2751745"/>
                      </a:cubicBezTo>
                      <a:cubicBezTo>
                        <a:pt x="246403" y="2607891"/>
                        <a:pt x="319043" y="2530979"/>
                        <a:pt x="452927" y="2427005"/>
                      </a:cubicBezTo>
                      <a:cubicBezTo>
                        <a:pt x="586811" y="2323031"/>
                        <a:pt x="843185" y="2200541"/>
                        <a:pt x="974220" y="2127902"/>
                      </a:cubicBezTo>
                      <a:cubicBezTo>
                        <a:pt x="1105256" y="2055263"/>
                        <a:pt x="1108105" y="2049566"/>
                        <a:pt x="1239140" y="1991170"/>
                      </a:cubicBezTo>
                      <a:cubicBezTo>
                        <a:pt x="1370175" y="1932774"/>
                        <a:pt x="1623700" y="1831648"/>
                        <a:pt x="1760433" y="1777525"/>
                      </a:cubicBezTo>
                      <a:cubicBezTo>
                        <a:pt x="1897166" y="1723402"/>
                        <a:pt x="1969805" y="1706310"/>
                        <a:pt x="2059536" y="1666430"/>
                      </a:cubicBezTo>
                      <a:cubicBezTo>
                        <a:pt x="2149267" y="1626550"/>
                        <a:pt x="2186298" y="1615155"/>
                        <a:pt x="2298818" y="1538243"/>
                      </a:cubicBezTo>
                      <a:cubicBezTo>
                        <a:pt x="2411338" y="1461331"/>
                        <a:pt x="2633529" y="1326022"/>
                        <a:pt x="2734654" y="1204957"/>
                      </a:cubicBezTo>
                      <a:cubicBezTo>
                        <a:pt x="2835779" y="1083891"/>
                        <a:pt x="2859993" y="964250"/>
                        <a:pt x="2905570" y="811850"/>
                      </a:cubicBezTo>
                      <a:cubicBezTo>
                        <a:pt x="2951147" y="659450"/>
                        <a:pt x="2991028" y="425865"/>
                        <a:pt x="3008119" y="290557"/>
                      </a:cubicBezTo>
                      <a:cubicBezTo>
                        <a:pt x="3025210" y="155249"/>
                        <a:pt x="3016664" y="77624"/>
                        <a:pt x="3008119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C5DEEBAC-7F3F-4006-877F-D2227A49B555}"/>
                    </a:ext>
                  </a:extLst>
                </p:cNvPr>
                <p:cNvGrpSpPr/>
                <p:nvPr/>
              </p:nvGrpSpPr>
              <p:grpSpPr>
                <a:xfrm>
                  <a:off x="7939043" y="1625125"/>
                  <a:ext cx="3240279" cy="4060332"/>
                  <a:chOff x="7631394" y="1112377"/>
                  <a:chExt cx="3240279" cy="4060332"/>
                </a:xfrm>
              </p:grpSpPr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BDB32DA1-2BC3-47F7-A67A-EEF28DCCF883}"/>
                      </a:ext>
                    </a:extLst>
                  </p:cNvPr>
                  <p:cNvSpPr/>
                  <p:nvPr/>
                </p:nvSpPr>
                <p:spPr>
                  <a:xfrm>
                    <a:off x="7631394" y="4332718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77F6B957-D27C-451A-8A00-0490B179A7B3}"/>
                      </a:ext>
                    </a:extLst>
                  </p:cNvPr>
                  <p:cNvSpPr/>
                  <p:nvPr/>
                </p:nvSpPr>
                <p:spPr>
                  <a:xfrm>
                    <a:off x="8057259" y="3519443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9860D3CE-0E80-42AA-9B2F-E76BF5D71581}"/>
                      </a:ext>
                    </a:extLst>
                  </p:cNvPr>
                  <p:cNvSpPr/>
                  <p:nvPr/>
                </p:nvSpPr>
                <p:spPr>
                  <a:xfrm>
                    <a:off x="8867685" y="3056546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7C7AF122-EC8B-4C2D-A3F7-5C49B9735E30}"/>
                      </a:ext>
                    </a:extLst>
                  </p:cNvPr>
                  <p:cNvSpPr/>
                  <p:nvPr/>
                </p:nvSpPr>
                <p:spPr>
                  <a:xfrm>
                    <a:off x="9917393" y="2627832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9" name="Star: 5 Points 8">
                    <a:extLst>
                      <a:ext uri="{FF2B5EF4-FFF2-40B4-BE49-F238E27FC236}">
                        <a16:creationId xmlns:a16="http://schemas.microsoft.com/office/drawing/2014/main" id="{F6D012BB-4EFE-4618-870D-CBEC77C3EF73}"/>
                      </a:ext>
                    </a:extLst>
                  </p:cNvPr>
                  <p:cNvSpPr/>
                  <p:nvPr/>
                </p:nvSpPr>
                <p:spPr>
                  <a:xfrm>
                    <a:off x="9115513" y="4883460"/>
                    <a:ext cx="289249" cy="289249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0" name="Star: 5 Points 9">
                    <a:extLst>
                      <a:ext uri="{FF2B5EF4-FFF2-40B4-BE49-F238E27FC236}">
                        <a16:creationId xmlns:a16="http://schemas.microsoft.com/office/drawing/2014/main" id="{FD25C53A-ED13-49F6-BBCA-F6A1468A39AA}"/>
                      </a:ext>
                    </a:extLst>
                  </p:cNvPr>
                  <p:cNvSpPr/>
                  <p:nvPr/>
                </p:nvSpPr>
                <p:spPr>
                  <a:xfrm>
                    <a:off x="9260137" y="4435921"/>
                    <a:ext cx="289249" cy="289249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1" name="Star: 5 Points 10">
                    <a:extLst>
                      <a:ext uri="{FF2B5EF4-FFF2-40B4-BE49-F238E27FC236}">
                        <a16:creationId xmlns:a16="http://schemas.microsoft.com/office/drawing/2014/main" id="{A3DABAB3-F15A-4A17-A750-ECD0F41460D4}"/>
                      </a:ext>
                    </a:extLst>
                  </p:cNvPr>
                  <p:cNvSpPr/>
                  <p:nvPr/>
                </p:nvSpPr>
                <p:spPr>
                  <a:xfrm>
                    <a:off x="9871160" y="4819058"/>
                    <a:ext cx="289249" cy="289249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3" name="Isosceles Triangle 12">
                    <a:extLst>
                      <a:ext uri="{FF2B5EF4-FFF2-40B4-BE49-F238E27FC236}">
                        <a16:creationId xmlns:a16="http://schemas.microsoft.com/office/drawing/2014/main" id="{C0FC5797-1A51-491B-B2E2-2208B8DC7E48}"/>
                      </a:ext>
                    </a:extLst>
                  </p:cNvPr>
                  <p:cNvSpPr/>
                  <p:nvPr/>
                </p:nvSpPr>
                <p:spPr>
                  <a:xfrm>
                    <a:off x="9744683" y="4082426"/>
                    <a:ext cx="245349" cy="211508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B3AB8586-310A-4225-9303-9A0EC431D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8454" y="4549209"/>
                    <a:ext cx="1159866" cy="414473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269EC6F5-6E4D-4F89-92E7-E1930F18E6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9191" y="3767271"/>
                    <a:ext cx="870946" cy="68936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26F04EE5-BA0C-4C81-BCF4-42804619E6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39778" y="3412690"/>
                    <a:ext cx="577895" cy="684673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009F3DD6-D57E-407F-B2A5-3576FDAC4F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41307" y="2973936"/>
                    <a:ext cx="29256" cy="1724625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F08A5B6-F22F-43DA-A404-C7F666595D49}"/>
                      </a:ext>
                    </a:extLst>
                  </p:cNvPr>
                  <p:cNvSpPr/>
                  <p:nvPr/>
                </p:nvSpPr>
                <p:spPr>
                  <a:xfrm>
                    <a:off x="10514175" y="1908561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E25B7F42-BC5B-47D6-BB26-77C5A37AE345}"/>
                      </a:ext>
                    </a:extLst>
                  </p:cNvPr>
                  <p:cNvSpPr/>
                  <p:nvPr/>
                </p:nvSpPr>
                <p:spPr>
                  <a:xfrm>
                    <a:off x="10623845" y="1112377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F9F7234-C5A8-4F37-BE03-EB3BF6BEF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04761" y="1546257"/>
                    <a:ext cx="979746" cy="455980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C41D8F6-4B60-4594-A05A-40A89FF8C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43785" y="1193467"/>
                    <a:ext cx="1372925" cy="118792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Isosceles Triangle 35">
                    <a:extLst>
                      <a:ext uri="{FF2B5EF4-FFF2-40B4-BE49-F238E27FC236}">
                        <a16:creationId xmlns:a16="http://schemas.microsoft.com/office/drawing/2014/main" id="{48B22837-0067-4CA0-A813-DACFBEA05FCB}"/>
                      </a:ext>
                    </a:extLst>
                  </p:cNvPr>
                  <p:cNvSpPr/>
                  <p:nvPr/>
                </p:nvSpPr>
                <p:spPr>
                  <a:xfrm>
                    <a:off x="8726255" y="1236291"/>
                    <a:ext cx="245349" cy="211508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8" name="Isosceles Triangle 37">
                    <a:extLst>
                      <a:ext uri="{FF2B5EF4-FFF2-40B4-BE49-F238E27FC236}">
                        <a16:creationId xmlns:a16="http://schemas.microsoft.com/office/drawing/2014/main" id="{EE2A9684-6014-4B28-A242-58946F4FE322}"/>
                      </a:ext>
                    </a:extLst>
                  </p:cNvPr>
                  <p:cNvSpPr/>
                  <p:nvPr/>
                </p:nvSpPr>
                <p:spPr>
                  <a:xfrm>
                    <a:off x="9125313" y="1389335"/>
                    <a:ext cx="245349" cy="211508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75234664-DD94-4FC5-9DB3-47B9BD6724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93406" y="2032475"/>
                    <a:ext cx="623987" cy="531230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1" name="Star: 5 Points 90">
                <a:extLst>
                  <a:ext uri="{FF2B5EF4-FFF2-40B4-BE49-F238E27FC236}">
                    <a16:creationId xmlns:a16="http://schemas.microsoft.com/office/drawing/2014/main" id="{BA33A229-5B9F-42E1-AE08-6AF0B3ADCC6F}"/>
                  </a:ext>
                </a:extLst>
              </p:cNvPr>
              <p:cNvSpPr/>
              <p:nvPr/>
            </p:nvSpPr>
            <p:spPr>
              <a:xfrm>
                <a:off x="9094589" y="1453666"/>
                <a:ext cx="181249" cy="181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8BB6F53D-CF70-4942-AD02-449EBE03A81A}"/>
                  </a:ext>
                </a:extLst>
              </p:cNvPr>
              <p:cNvSpPr/>
              <p:nvPr/>
            </p:nvSpPr>
            <p:spPr>
              <a:xfrm>
                <a:off x="8879036" y="1479044"/>
                <a:ext cx="181249" cy="181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83CFC7C-DA68-47CB-8FE8-12859A1C7AB2}"/>
                </a:ext>
              </a:extLst>
            </p:cNvPr>
            <p:cNvCxnSpPr>
              <a:cxnSpLocks/>
            </p:cNvCxnSpPr>
            <p:nvPr/>
          </p:nvCxnSpPr>
          <p:spPr>
            <a:xfrm>
              <a:off x="8961916" y="1722756"/>
              <a:ext cx="128845" cy="437402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4FF4AF-8877-4866-A6D8-4A0473F02001}"/>
              </a:ext>
            </a:extLst>
          </p:cNvPr>
          <p:cNvGrpSpPr/>
          <p:nvPr/>
        </p:nvGrpSpPr>
        <p:grpSpPr>
          <a:xfrm>
            <a:off x="7987752" y="4027238"/>
            <a:ext cx="2030420" cy="2410142"/>
            <a:chOff x="7987752" y="4027238"/>
            <a:chExt cx="2030420" cy="241014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E8CA7CF-A44A-43AC-8B7F-F039014F5DE7}"/>
                </a:ext>
              </a:extLst>
            </p:cNvPr>
            <p:cNvGrpSpPr/>
            <p:nvPr/>
          </p:nvGrpSpPr>
          <p:grpSpPr>
            <a:xfrm>
              <a:off x="7987752" y="4027238"/>
              <a:ext cx="2030420" cy="2333548"/>
              <a:chOff x="7939043" y="1625125"/>
              <a:chExt cx="3240279" cy="3724030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32B3AE2-3457-4EF8-AA7B-3629A7A85516}"/>
                  </a:ext>
                </a:extLst>
              </p:cNvPr>
              <p:cNvSpPr/>
              <p:nvPr/>
            </p:nvSpPr>
            <p:spPr>
              <a:xfrm>
                <a:off x="8041593" y="1717705"/>
                <a:ext cx="3017986" cy="3290131"/>
              </a:xfrm>
              <a:custGeom>
                <a:avLst/>
                <a:gdLst>
                  <a:gd name="connsiteX0" fmla="*/ 0 w 3017986"/>
                  <a:gd name="connsiteY0" fmla="*/ 3290131 h 3290131"/>
                  <a:gd name="connsiteX1" fmla="*/ 170915 w 3017986"/>
                  <a:gd name="connsiteY1" fmla="*/ 2751745 h 3290131"/>
                  <a:gd name="connsiteX2" fmla="*/ 452927 w 3017986"/>
                  <a:gd name="connsiteY2" fmla="*/ 2427005 h 3290131"/>
                  <a:gd name="connsiteX3" fmla="*/ 974220 w 3017986"/>
                  <a:gd name="connsiteY3" fmla="*/ 2127902 h 3290131"/>
                  <a:gd name="connsiteX4" fmla="*/ 1239140 w 3017986"/>
                  <a:gd name="connsiteY4" fmla="*/ 1991170 h 3290131"/>
                  <a:gd name="connsiteX5" fmla="*/ 1760433 w 3017986"/>
                  <a:gd name="connsiteY5" fmla="*/ 1777525 h 3290131"/>
                  <a:gd name="connsiteX6" fmla="*/ 2059536 w 3017986"/>
                  <a:gd name="connsiteY6" fmla="*/ 1666430 h 3290131"/>
                  <a:gd name="connsiteX7" fmla="*/ 2298818 w 3017986"/>
                  <a:gd name="connsiteY7" fmla="*/ 1538243 h 3290131"/>
                  <a:gd name="connsiteX8" fmla="*/ 2734654 w 3017986"/>
                  <a:gd name="connsiteY8" fmla="*/ 1204957 h 3290131"/>
                  <a:gd name="connsiteX9" fmla="*/ 2905570 w 3017986"/>
                  <a:gd name="connsiteY9" fmla="*/ 811850 h 3290131"/>
                  <a:gd name="connsiteX10" fmla="*/ 3008119 w 3017986"/>
                  <a:gd name="connsiteY10" fmla="*/ 290557 h 3290131"/>
                  <a:gd name="connsiteX11" fmla="*/ 3008119 w 3017986"/>
                  <a:gd name="connsiteY11" fmla="*/ 0 h 3290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17986" h="3290131">
                    <a:moveTo>
                      <a:pt x="0" y="3290131"/>
                    </a:moveTo>
                    <a:cubicBezTo>
                      <a:pt x="47713" y="3092865"/>
                      <a:pt x="95427" y="2895599"/>
                      <a:pt x="170915" y="2751745"/>
                    </a:cubicBezTo>
                    <a:cubicBezTo>
                      <a:pt x="246403" y="2607891"/>
                      <a:pt x="319043" y="2530979"/>
                      <a:pt x="452927" y="2427005"/>
                    </a:cubicBezTo>
                    <a:cubicBezTo>
                      <a:pt x="586811" y="2323031"/>
                      <a:pt x="843185" y="2200541"/>
                      <a:pt x="974220" y="2127902"/>
                    </a:cubicBezTo>
                    <a:cubicBezTo>
                      <a:pt x="1105256" y="2055263"/>
                      <a:pt x="1108105" y="2049566"/>
                      <a:pt x="1239140" y="1991170"/>
                    </a:cubicBezTo>
                    <a:cubicBezTo>
                      <a:pt x="1370175" y="1932774"/>
                      <a:pt x="1623700" y="1831648"/>
                      <a:pt x="1760433" y="1777525"/>
                    </a:cubicBezTo>
                    <a:cubicBezTo>
                      <a:pt x="1897166" y="1723402"/>
                      <a:pt x="1969805" y="1706310"/>
                      <a:pt x="2059536" y="1666430"/>
                    </a:cubicBezTo>
                    <a:cubicBezTo>
                      <a:pt x="2149267" y="1626550"/>
                      <a:pt x="2186298" y="1615155"/>
                      <a:pt x="2298818" y="1538243"/>
                    </a:cubicBezTo>
                    <a:cubicBezTo>
                      <a:pt x="2411338" y="1461331"/>
                      <a:pt x="2633529" y="1326022"/>
                      <a:pt x="2734654" y="1204957"/>
                    </a:cubicBezTo>
                    <a:cubicBezTo>
                      <a:pt x="2835779" y="1083891"/>
                      <a:pt x="2859993" y="964250"/>
                      <a:pt x="2905570" y="811850"/>
                    </a:cubicBezTo>
                    <a:cubicBezTo>
                      <a:pt x="2951147" y="659450"/>
                      <a:pt x="2991028" y="425865"/>
                      <a:pt x="3008119" y="290557"/>
                    </a:cubicBezTo>
                    <a:cubicBezTo>
                      <a:pt x="3025210" y="155249"/>
                      <a:pt x="3016664" y="77624"/>
                      <a:pt x="3008119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3CD4C30-13EC-4ABC-892F-A52ED6A56E82}"/>
                  </a:ext>
                </a:extLst>
              </p:cNvPr>
              <p:cNvGrpSpPr/>
              <p:nvPr/>
            </p:nvGrpSpPr>
            <p:grpSpPr>
              <a:xfrm>
                <a:off x="7939043" y="1625125"/>
                <a:ext cx="3240279" cy="3724030"/>
                <a:chOff x="7631394" y="1112377"/>
                <a:chExt cx="3240279" cy="3724030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3A54DB12-8D09-417E-9A45-AEC4A0892404}"/>
                    </a:ext>
                  </a:extLst>
                </p:cNvPr>
                <p:cNvSpPr/>
                <p:nvPr/>
              </p:nvSpPr>
              <p:spPr>
                <a:xfrm>
                  <a:off x="7631394" y="4332718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C3D5C5D5-44D5-48AD-A57C-F9EAA7C7C596}"/>
                    </a:ext>
                  </a:extLst>
                </p:cNvPr>
                <p:cNvSpPr/>
                <p:nvPr/>
              </p:nvSpPr>
              <p:spPr>
                <a:xfrm>
                  <a:off x="8057259" y="3519443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617B3042-20D5-4085-A1E0-F089C2E318F5}"/>
                    </a:ext>
                  </a:extLst>
                </p:cNvPr>
                <p:cNvSpPr/>
                <p:nvPr/>
              </p:nvSpPr>
              <p:spPr>
                <a:xfrm>
                  <a:off x="8867685" y="3056546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AADA7948-F5F4-4F2E-8EDC-1F1B85CB83B5}"/>
                    </a:ext>
                  </a:extLst>
                </p:cNvPr>
                <p:cNvSpPr/>
                <p:nvPr/>
              </p:nvSpPr>
              <p:spPr>
                <a:xfrm>
                  <a:off x="9917393" y="2627832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37890F43-22A2-4C98-94D1-9EBE2FCEF5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8455" y="4549209"/>
                  <a:ext cx="1354951" cy="287198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1F3AD2B6-7AA7-4D62-8556-46E062FBC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9191" y="3767271"/>
                  <a:ext cx="963262" cy="839158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8D3DAC3-78D1-406F-B73E-A9FBB138E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20276" y="2973936"/>
                  <a:ext cx="350286" cy="1674311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1D734AAF-7D24-49E4-837A-78959C498953}"/>
                    </a:ext>
                  </a:extLst>
                </p:cNvPr>
                <p:cNvSpPr/>
                <p:nvPr/>
              </p:nvSpPr>
              <p:spPr>
                <a:xfrm>
                  <a:off x="10514175" y="1908561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5E8A6A0F-259B-496F-B6B8-2C8E79CAE3E3}"/>
                    </a:ext>
                  </a:extLst>
                </p:cNvPr>
                <p:cNvSpPr/>
                <p:nvPr/>
              </p:nvSpPr>
              <p:spPr>
                <a:xfrm>
                  <a:off x="10623845" y="1112377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7CEEEDA2-0816-455E-8335-503DE35FA1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75800" y="1688494"/>
                  <a:ext cx="1108706" cy="313742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BDC89A9-D6C8-4E4E-9371-07DC0680D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53126" y="1193471"/>
                  <a:ext cx="1263585" cy="313637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43640497-E028-4758-A0FB-F7DE1DCB5E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53126" y="2055464"/>
                  <a:ext cx="764267" cy="508242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Star: 5 Points 99">
              <a:extLst>
                <a:ext uri="{FF2B5EF4-FFF2-40B4-BE49-F238E27FC236}">
                  <a16:creationId xmlns:a16="http://schemas.microsoft.com/office/drawing/2014/main" id="{01009EF5-E608-4B5A-96E0-5271A9C98073}"/>
                </a:ext>
              </a:extLst>
            </p:cNvPr>
            <p:cNvSpPr/>
            <p:nvPr/>
          </p:nvSpPr>
          <p:spPr>
            <a:xfrm>
              <a:off x="9094589" y="6256131"/>
              <a:ext cx="181249" cy="18124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1" name="Star: 5 Points 100">
              <a:extLst>
                <a:ext uri="{FF2B5EF4-FFF2-40B4-BE49-F238E27FC236}">
                  <a16:creationId xmlns:a16="http://schemas.microsoft.com/office/drawing/2014/main" id="{A74ABE73-7E3F-4CD5-905E-90719128E9A0}"/>
                </a:ext>
              </a:extLst>
            </p:cNvPr>
            <p:cNvSpPr/>
            <p:nvPr/>
          </p:nvSpPr>
          <p:spPr>
            <a:xfrm>
              <a:off x="8727917" y="4494216"/>
              <a:ext cx="181249" cy="18124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9BC50F3B-D28D-4863-91B1-90E5AB65F114}"/>
                </a:ext>
              </a:extLst>
            </p:cNvPr>
            <p:cNvSpPr/>
            <p:nvPr/>
          </p:nvSpPr>
          <p:spPr>
            <a:xfrm>
              <a:off x="8787558" y="4257653"/>
              <a:ext cx="153740" cy="13253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480342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DCB77-5758-49F9-AEA3-AF1AD543E8C2}"/>
              </a:ext>
            </a:extLst>
          </p:cNvPr>
          <p:cNvSpPr txBox="1"/>
          <p:nvPr/>
        </p:nvSpPr>
        <p:spPr>
          <a:xfrm>
            <a:off x="3802251" y="1629547"/>
            <a:ext cx="401590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Main Contribution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Point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point2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389661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4981571" y="2432851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METHOD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3100267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CA8F78-FAD5-4E78-8DB9-E1C94087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3" y="800589"/>
            <a:ext cx="4419600" cy="67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DFEFE-9709-4D5C-951D-505C654B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6" y="2200275"/>
            <a:ext cx="45053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45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32D5DBD5-043F-4972-9ACC-2CF691479988}"/>
              </a:ext>
            </a:extLst>
          </p:cNvPr>
          <p:cNvSpPr/>
          <p:nvPr/>
        </p:nvSpPr>
        <p:spPr>
          <a:xfrm>
            <a:off x="6043301" y="2183454"/>
            <a:ext cx="504202" cy="1709159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5A1180-E02E-4CB2-B8DF-2C96823F8C24}"/>
              </a:ext>
            </a:extLst>
          </p:cNvPr>
          <p:cNvSpPr/>
          <p:nvPr/>
        </p:nvSpPr>
        <p:spPr>
          <a:xfrm>
            <a:off x="6043301" y="4050708"/>
            <a:ext cx="504202" cy="1709159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6043300" y="5905147"/>
            <a:ext cx="255881" cy="86739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D279E2B-88CD-4505-8571-6A2118D3A6C4}"/>
              </a:ext>
            </a:extLst>
          </p:cNvPr>
          <p:cNvSpPr/>
          <p:nvPr/>
        </p:nvSpPr>
        <p:spPr>
          <a:xfrm>
            <a:off x="6096000" y="1557473"/>
            <a:ext cx="161345" cy="5469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24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017"/>
          <a:stretch/>
        </p:blipFill>
        <p:spPr>
          <a:xfrm>
            <a:off x="535696" y="290556"/>
            <a:ext cx="5560304" cy="1813851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CD279E2B-88CD-4505-8571-6A2118D3A6C4}"/>
              </a:ext>
            </a:extLst>
          </p:cNvPr>
          <p:cNvSpPr/>
          <p:nvPr/>
        </p:nvSpPr>
        <p:spPr>
          <a:xfrm>
            <a:off x="6096000" y="1557473"/>
            <a:ext cx="161345" cy="5469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55E0953-0C63-46E1-9BF8-12C129FF4574}"/>
              </a:ext>
            </a:extLst>
          </p:cNvPr>
          <p:cNvGrpSpPr/>
          <p:nvPr/>
        </p:nvGrpSpPr>
        <p:grpSpPr>
          <a:xfrm>
            <a:off x="9384884" y="402664"/>
            <a:ext cx="2186010" cy="2856551"/>
            <a:chOff x="9517449" y="452927"/>
            <a:chExt cx="2186010" cy="2856551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62CC9BD-4487-4578-85FB-12EBA4388F48}"/>
                </a:ext>
              </a:extLst>
            </p:cNvPr>
            <p:cNvGrpSpPr/>
            <p:nvPr/>
          </p:nvGrpSpPr>
          <p:grpSpPr>
            <a:xfrm>
              <a:off x="9517449" y="899336"/>
              <a:ext cx="2030420" cy="2410142"/>
              <a:chOff x="7987752" y="4027238"/>
              <a:chExt cx="2030420" cy="241014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67B53821-D24A-441E-B8A1-754BEB27C5A4}"/>
                  </a:ext>
                </a:extLst>
              </p:cNvPr>
              <p:cNvGrpSpPr/>
              <p:nvPr/>
            </p:nvGrpSpPr>
            <p:grpSpPr>
              <a:xfrm>
                <a:off x="7987752" y="4027238"/>
                <a:ext cx="2030420" cy="2333548"/>
                <a:chOff x="7939043" y="1625125"/>
                <a:chExt cx="3240279" cy="3724030"/>
              </a:xfrm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41C7A70-C8C0-4E45-96D2-7F8E3C5D76C4}"/>
                    </a:ext>
                  </a:extLst>
                </p:cNvPr>
                <p:cNvSpPr/>
                <p:nvPr/>
              </p:nvSpPr>
              <p:spPr>
                <a:xfrm>
                  <a:off x="8041593" y="1717705"/>
                  <a:ext cx="3017986" cy="3290131"/>
                </a:xfrm>
                <a:custGeom>
                  <a:avLst/>
                  <a:gdLst>
                    <a:gd name="connsiteX0" fmla="*/ 0 w 3017986"/>
                    <a:gd name="connsiteY0" fmla="*/ 3290131 h 3290131"/>
                    <a:gd name="connsiteX1" fmla="*/ 170915 w 3017986"/>
                    <a:gd name="connsiteY1" fmla="*/ 2751745 h 3290131"/>
                    <a:gd name="connsiteX2" fmla="*/ 452927 w 3017986"/>
                    <a:gd name="connsiteY2" fmla="*/ 2427005 h 3290131"/>
                    <a:gd name="connsiteX3" fmla="*/ 974220 w 3017986"/>
                    <a:gd name="connsiteY3" fmla="*/ 2127902 h 3290131"/>
                    <a:gd name="connsiteX4" fmla="*/ 1239140 w 3017986"/>
                    <a:gd name="connsiteY4" fmla="*/ 1991170 h 3290131"/>
                    <a:gd name="connsiteX5" fmla="*/ 1760433 w 3017986"/>
                    <a:gd name="connsiteY5" fmla="*/ 1777525 h 3290131"/>
                    <a:gd name="connsiteX6" fmla="*/ 2059536 w 3017986"/>
                    <a:gd name="connsiteY6" fmla="*/ 1666430 h 3290131"/>
                    <a:gd name="connsiteX7" fmla="*/ 2298818 w 3017986"/>
                    <a:gd name="connsiteY7" fmla="*/ 1538243 h 3290131"/>
                    <a:gd name="connsiteX8" fmla="*/ 2734654 w 3017986"/>
                    <a:gd name="connsiteY8" fmla="*/ 1204957 h 3290131"/>
                    <a:gd name="connsiteX9" fmla="*/ 2905570 w 3017986"/>
                    <a:gd name="connsiteY9" fmla="*/ 811850 h 3290131"/>
                    <a:gd name="connsiteX10" fmla="*/ 3008119 w 3017986"/>
                    <a:gd name="connsiteY10" fmla="*/ 290557 h 3290131"/>
                    <a:gd name="connsiteX11" fmla="*/ 3008119 w 3017986"/>
                    <a:gd name="connsiteY11" fmla="*/ 0 h 3290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17986" h="3290131">
                      <a:moveTo>
                        <a:pt x="0" y="3290131"/>
                      </a:moveTo>
                      <a:cubicBezTo>
                        <a:pt x="47713" y="3092865"/>
                        <a:pt x="95427" y="2895599"/>
                        <a:pt x="170915" y="2751745"/>
                      </a:cubicBezTo>
                      <a:cubicBezTo>
                        <a:pt x="246403" y="2607891"/>
                        <a:pt x="319043" y="2530979"/>
                        <a:pt x="452927" y="2427005"/>
                      </a:cubicBezTo>
                      <a:cubicBezTo>
                        <a:pt x="586811" y="2323031"/>
                        <a:pt x="843185" y="2200541"/>
                        <a:pt x="974220" y="2127902"/>
                      </a:cubicBezTo>
                      <a:cubicBezTo>
                        <a:pt x="1105256" y="2055263"/>
                        <a:pt x="1108105" y="2049566"/>
                        <a:pt x="1239140" y="1991170"/>
                      </a:cubicBezTo>
                      <a:cubicBezTo>
                        <a:pt x="1370175" y="1932774"/>
                        <a:pt x="1623700" y="1831648"/>
                        <a:pt x="1760433" y="1777525"/>
                      </a:cubicBezTo>
                      <a:cubicBezTo>
                        <a:pt x="1897166" y="1723402"/>
                        <a:pt x="1969805" y="1706310"/>
                        <a:pt x="2059536" y="1666430"/>
                      </a:cubicBezTo>
                      <a:cubicBezTo>
                        <a:pt x="2149267" y="1626550"/>
                        <a:pt x="2186298" y="1615155"/>
                        <a:pt x="2298818" y="1538243"/>
                      </a:cubicBezTo>
                      <a:cubicBezTo>
                        <a:pt x="2411338" y="1461331"/>
                        <a:pt x="2633529" y="1326022"/>
                        <a:pt x="2734654" y="1204957"/>
                      </a:cubicBezTo>
                      <a:cubicBezTo>
                        <a:pt x="2835779" y="1083891"/>
                        <a:pt x="2859993" y="964250"/>
                        <a:pt x="2905570" y="811850"/>
                      </a:cubicBezTo>
                      <a:cubicBezTo>
                        <a:pt x="2951147" y="659450"/>
                        <a:pt x="2991028" y="425865"/>
                        <a:pt x="3008119" y="290557"/>
                      </a:cubicBezTo>
                      <a:cubicBezTo>
                        <a:pt x="3025210" y="155249"/>
                        <a:pt x="3016664" y="77624"/>
                        <a:pt x="3008119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2EBA1694-64B3-47F7-9C42-C001C7BEA243}"/>
                    </a:ext>
                  </a:extLst>
                </p:cNvPr>
                <p:cNvGrpSpPr/>
                <p:nvPr/>
              </p:nvGrpSpPr>
              <p:grpSpPr>
                <a:xfrm>
                  <a:off x="7939043" y="1625125"/>
                  <a:ext cx="3240279" cy="3724030"/>
                  <a:chOff x="7631394" y="1112377"/>
                  <a:chExt cx="3240279" cy="3724030"/>
                </a:xfrm>
              </p:grpSpPr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C5DB3E11-1311-4F65-816E-F6FF4CCF445C}"/>
                      </a:ext>
                    </a:extLst>
                  </p:cNvPr>
                  <p:cNvSpPr/>
                  <p:nvPr/>
                </p:nvSpPr>
                <p:spPr>
                  <a:xfrm>
                    <a:off x="7631394" y="4332718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338392B7-497A-45B0-BBBE-152158EDC4D4}"/>
                      </a:ext>
                    </a:extLst>
                  </p:cNvPr>
                  <p:cNvSpPr/>
                  <p:nvPr/>
                </p:nvSpPr>
                <p:spPr>
                  <a:xfrm>
                    <a:off x="8057259" y="3519443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4E92B26-44AF-457E-A615-553334B53C33}"/>
                      </a:ext>
                    </a:extLst>
                  </p:cNvPr>
                  <p:cNvSpPr/>
                  <p:nvPr/>
                </p:nvSpPr>
                <p:spPr>
                  <a:xfrm>
                    <a:off x="8867685" y="3056546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87F48225-120D-4625-AB4D-1B96B836D7F0}"/>
                      </a:ext>
                    </a:extLst>
                  </p:cNvPr>
                  <p:cNvSpPr/>
                  <p:nvPr/>
                </p:nvSpPr>
                <p:spPr>
                  <a:xfrm>
                    <a:off x="9917393" y="2627832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0A391FAD-59EB-49CF-BA3A-DD7EA50EBE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8455" y="4549209"/>
                    <a:ext cx="1354951" cy="287198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FC682C84-23C7-438A-88BC-755D6BEE74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9191" y="3767271"/>
                    <a:ext cx="963262" cy="839158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6C4E3E2A-A466-42EE-8291-AC0C3E8E0A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720276" y="2973936"/>
                    <a:ext cx="350286" cy="167431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696709CE-5B1A-4195-AF48-3EA10CB218E8}"/>
                      </a:ext>
                    </a:extLst>
                  </p:cNvPr>
                  <p:cNvSpPr/>
                  <p:nvPr/>
                </p:nvSpPr>
                <p:spPr>
                  <a:xfrm>
                    <a:off x="10514175" y="1908561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37C559EF-5E9A-4A35-8113-AF0D8FB471C5}"/>
                      </a:ext>
                    </a:extLst>
                  </p:cNvPr>
                  <p:cNvSpPr/>
                  <p:nvPr/>
                </p:nvSpPr>
                <p:spPr>
                  <a:xfrm>
                    <a:off x="10623845" y="1112377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90B99DE9-C55D-458F-8003-5B4689B35A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75800" y="1688494"/>
                    <a:ext cx="1108706" cy="313742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365FFFB3-2CDC-49E5-96E2-1E9D48867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53126" y="1193471"/>
                    <a:ext cx="1263585" cy="313637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8A44AACB-D419-42CD-8A45-715178BB8A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53126" y="2055464"/>
                    <a:ext cx="764267" cy="508242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866AE1EB-E76C-4F67-BC7F-CB8D2C4C88C5}"/>
                  </a:ext>
                </a:extLst>
              </p:cNvPr>
              <p:cNvSpPr/>
              <p:nvPr/>
            </p:nvSpPr>
            <p:spPr>
              <a:xfrm>
                <a:off x="9094589" y="6256131"/>
                <a:ext cx="181249" cy="181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7468552-EB92-483F-92F1-4FBF8DC0B2E2}"/>
                  </a:ext>
                </a:extLst>
              </p:cNvPr>
              <p:cNvSpPr/>
              <p:nvPr/>
            </p:nvSpPr>
            <p:spPr>
              <a:xfrm>
                <a:off x="8727917" y="4494216"/>
                <a:ext cx="181249" cy="181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07C2C92E-2F6E-460A-B33B-A3E1B66B2C3A}"/>
                  </a:ext>
                </a:extLst>
              </p:cNvPr>
              <p:cNvSpPr/>
              <p:nvPr/>
            </p:nvSpPr>
            <p:spPr>
              <a:xfrm>
                <a:off x="8787558" y="4257653"/>
                <a:ext cx="153740" cy="132535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5F08F63-11F0-4BF5-B43F-7FE1D17C98EE}"/>
                </a:ext>
              </a:extLst>
            </p:cNvPr>
            <p:cNvSpPr txBox="1"/>
            <p:nvPr/>
          </p:nvSpPr>
          <p:spPr>
            <a:xfrm>
              <a:off x="10257614" y="452927"/>
              <a:ext cx="1445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</a:t>
              </a:r>
              <a:endParaRPr lang="en-IL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FAC4A9D-7B6D-411B-A865-C816B73E33AC}"/>
              </a:ext>
            </a:extLst>
          </p:cNvPr>
          <p:cNvGrpSpPr/>
          <p:nvPr/>
        </p:nvGrpSpPr>
        <p:grpSpPr>
          <a:xfrm>
            <a:off x="873330" y="2758676"/>
            <a:ext cx="2840180" cy="3808768"/>
            <a:chOff x="2300071" y="2867000"/>
            <a:chExt cx="2840180" cy="380876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2A545F7-FB43-42BA-BD51-D9B497B3CC13}"/>
                </a:ext>
              </a:extLst>
            </p:cNvPr>
            <p:cNvGrpSpPr/>
            <p:nvPr/>
          </p:nvGrpSpPr>
          <p:grpSpPr>
            <a:xfrm>
              <a:off x="2300071" y="2867000"/>
              <a:ext cx="2840180" cy="3558976"/>
              <a:chOff x="8255237" y="1020778"/>
              <a:chExt cx="2030420" cy="2544281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05B796D8-5E91-4988-9364-83CD61887E21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8255237" y="1020778"/>
                <a:chExt cx="2030420" cy="2544281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E74B72F5-6B91-4F9E-B764-2E20B05F2CA3}"/>
                    </a:ext>
                  </a:extLst>
                </p:cNvPr>
                <p:cNvGrpSpPr/>
                <p:nvPr/>
              </p:nvGrpSpPr>
              <p:grpSpPr>
                <a:xfrm>
                  <a:off x="8255237" y="1020778"/>
                  <a:ext cx="2030420" cy="2544281"/>
                  <a:chOff x="7939043" y="1625125"/>
                  <a:chExt cx="3240279" cy="4060332"/>
                </a:xfrm>
              </p:grpSpPr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8731A26B-7F18-40A4-B204-E0D2F08AA782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D49D3432-A448-4739-A0A9-904C583F4B48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4060332"/>
                    <a:chOff x="7631394" y="1112377"/>
                    <a:chExt cx="3240279" cy="4060332"/>
                  </a:xfrm>
                </p:grpSpPr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63B6D462-7D20-4263-9ECC-00534F8399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C993FEDE-D2E0-44CB-A269-0B27BB68A7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E3FC3E07-EEB5-4654-881D-1CC51B9FD0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135703D6-B998-459D-985C-22B92FF74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2" name="Star: 5 Points 151">
                      <a:extLst>
                        <a:ext uri="{FF2B5EF4-FFF2-40B4-BE49-F238E27FC236}">
                          <a16:creationId xmlns:a16="http://schemas.microsoft.com/office/drawing/2014/main" id="{33C63B69-5FEC-4E17-B01F-A4609978A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5513" y="4883460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3" name="Star: 5 Points 152">
                      <a:extLst>
                        <a:ext uri="{FF2B5EF4-FFF2-40B4-BE49-F238E27FC236}">
                          <a16:creationId xmlns:a16="http://schemas.microsoft.com/office/drawing/2014/main" id="{2DEB5C67-2D89-4C79-BD63-0FDCB938F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0137" y="4435921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4" name="Star: 5 Points 153">
                      <a:extLst>
                        <a:ext uri="{FF2B5EF4-FFF2-40B4-BE49-F238E27FC236}">
                          <a16:creationId xmlns:a16="http://schemas.microsoft.com/office/drawing/2014/main" id="{DCA71248-2550-4F7F-BD90-B0B036B05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1160" y="4819058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5" name="Isosceles Triangle 154">
                      <a:extLst>
                        <a:ext uri="{FF2B5EF4-FFF2-40B4-BE49-F238E27FC236}">
                          <a16:creationId xmlns:a16="http://schemas.microsoft.com/office/drawing/2014/main" id="{9D04FCCC-6268-47D9-AED1-41DF07045D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4683" y="4082426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3C998E4E-8343-4B5A-B931-2539586D89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4" y="4549209"/>
                      <a:ext cx="1159866" cy="4144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B69E332F-8B63-4ADF-B96B-B46A347FF2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870946" cy="68936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0FC52B8C-F419-4379-ACCD-AA1349A8B5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39778" y="3412690"/>
                      <a:ext cx="577895" cy="6846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3AA427EF-536C-4471-804F-318449EC6A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041307" y="2973936"/>
                      <a:ext cx="29256" cy="1724625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0" name="Oval 159">
                      <a:extLst>
                        <a:ext uri="{FF2B5EF4-FFF2-40B4-BE49-F238E27FC236}">
                          <a16:creationId xmlns:a16="http://schemas.microsoft.com/office/drawing/2014/main" id="{8E7DAE43-D4A5-4E20-9A0F-013AFE51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61" name="Oval 160">
                      <a:extLst>
                        <a:ext uri="{FF2B5EF4-FFF2-40B4-BE49-F238E27FC236}">
                          <a16:creationId xmlns:a16="http://schemas.microsoft.com/office/drawing/2014/main" id="{F1FE0CD4-00CB-4EA5-842A-A917D7545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276F73F5-18CA-40AC-89D2-CAFD19781E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04761" y="1546257"/>
                      <a:ext cx="979746" cy="45598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BB0CD1E8-0C21-4628-B03A-53156EAE6E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43785" y="1193467"/>
                      <a:ext cx="1372925" cy="11879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4" name="Isosceles Triangle 163">
                      <a:extLst>
                        <a:ext uri="{FF2B5EF4-FFF2-40B4-BE49-F238E27FC236}">
                          <a16:creationId xmlns:a16="http://schemas.microsoft.com/office/drawing/2014/main" id="{B6F96AA1-3E9D-4B11-A739-ADBCB5E79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6255" y="1236291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65" name="Isosceles Triangle 164">
                      <a:extLst>
                        <a:ext uri="{FF2B5EF4-FFF2-40B4-BE49-F238E27FC236}">
                          <a16:creationId xmlns:a16="http://schemas.microsoft.com/office/drawing/2014/main" id="{4CEFE71D-3F77-4EAD-AE7C-C475A2071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5313" y="1389335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05ED6F44-40A3-45AB-A6AF-903F605259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93406" y="2032475"/>
                      <a:ext cx="623987" cy="53123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4" name="Star: 5 Points 143">
                  <a:extLst>
                    <a:ext uri="{FF2B5EF4-FFF2-40B4-BE49-F238E27FC236}">
                      <a16:creationId xmlns:a16="http://schemas.microsoft.com/office/drawing/2014/main" id="{AE6AAEA3-ABF6-4A51-97E5-93830AF4F871}"/>
                    </a:ext>
                  </a:extLst>
                </p:cNvPr>
                <p:cNvSpPr/>
                <p:nvPr/>
              </p:nvSpPr>
              <p:spPr>
                <a:xfrm>
                  <a:off x="9094589" y="145366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45" name="Star: 5 Points 144">
                  <a:extLst>
                    <a:ext uri="{FF2B5EF4-FFF2-40B4-BE49-F238E27FC236}">
                      <a16:creationId xmlns:a16="http://schemas.microsoft.com/office/drawing/2014/main" id="{E8FD3ACE-54F7-49FE-9A4C-D94865C3FFE0}"/>
                    </a:ext>
                  </a:extLst>
                </p:cNvPr>
                <p:cNvSpPr/>
                <p:nvPr/>
              </p:nvSpPr>
              <p:spPr>
                <a:xfrm>
                  <a:off x="8879036" y="1479044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9699B7F-3A75-47DB-A03F-E882CEBB8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1916" y="1722756"/>
                <a:ext cx="128845" cy="43740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06AC0283-5950-4F4C-AC72-8272DF89E9C0}"/>
                    </a:ext>
                  </a:extLst>
                </p:cNvPr>
                <p:cNvSpPr txBox="1"/>
                <p:nvPr/>
              </p:nvSpPr>
              <p:spPr>
                <a:xfrm>
                  <a:off x="3228267" y="6303807"/>
                  <a:ext cx="481093" cy="371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06AC0283-5950-4F4C-AC72-8272DF89E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8267" y="6303807"/>
                  <a:ext cx="481093" cy="371961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6B8CCF97-8EAD-47EC-B189-144D59987AB4}"/>
                    </a:ext>
                  </a:extLst>
                </p:cNvPr>
                <p:cNvSpPr txBox="1"/>
                <p:nvPr/>
              </p:nvSpPr>
              <p:spPr>
                <a:xfrm>
                  <a:off x="3343487" y="5746882"/>
                  <a:ext cx="481093" cy="371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6B8CCF97-8EAD-47EC-B189-144D59987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487" y="5746882"/>
                  <a:ext cx="481093" cy="371961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0AA9158-EC8C-4177-BF74-46EC109AF766}"/>
                    </a:ext>
                  </a:extLst>
                </p:cNvPr>
                <p:cNvSpPr txBox="1"/>
                <p:nvPr/>
              </p:nvSpPr>
              <p:spPr>
                <a:xfrm>
                  <a:off x="3765437" y="5402374"/>
                  <a:ext cx="481093" cy="371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0AA9158-EC8C-4177-BF74-46EC109AF7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437" y="5402374"/>
                  <a:ext cx="481093" cy="371961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393A8BCA-EA61-4CDB-A465-56EDCA4F0190}"/>
                    </a:ext>
                  </a:extLst>
                </p:cNvPr>
                <p:cNvSpPr txBox="1"/>
                <p:nvPr/>
              </p:nvSpPr>
              <p:spPr>
                <a:xfrm>
                  <a:off x="2798661" y="3636583"/>
                  <a:ext cx="486030" cy="3744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393A8BCA-EA61-4CDB-A465-56EDCA4F0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661" y="3636583"/>
                  <a:ext cx="486030" cy="374461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1D63F5D4-6225-44DD-8FA2-EAB0B06D85D4}"/>
              </a:ext>
            </a:extLst>
          </p:cNvPr>
          <p:cNvSpPr/>
          <p:nvPr/>
        </p:nvSpPr>
        <p:spPr>
          <a:xfrm>
            <a:off x="4358762" y="4462786"/>
            <a:ext cx="1136590" cy="405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2EDA2FF-8687-46DA-94AB-D68A89AC4C25}"/>
              </a:ext>
            </a:extLst>
          </p:cNvPr>
          <p:cNvSpPr txBox="1"/>
          <p:nvPr/>
        </p:nvSpPr>
        <p:spPr>
          <a:xfrm>
            <a:off x="9368224" y="5107943"/>
            <a:ext cx="1420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 objects</a:t>
            </a:r>
          </a:p>
          <a:p>
            <a:r>
              <a:rPr lang="en-US" sz="2400" dirty="0"/>
              <a:t>M objects</a:t>
            </a:r>
          </a:p>
          <a:p>
            <a:endParaRPr lang="en-IL" sz="2400" dirty="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8B0599B-5CD4-47B4-8EF9-857221CA581B}"/>
              </a:ext>
            </a:extLst>
          </p:cNvPr>
          <p:cNvGrpSpPr/>
          <p:nvPr/>
        </p:nvGrpSpPr>
        <p:grpSpPr>
          <a:xfrm>
            <a:off x="5746293" y="2656663"/>
            <a:ext cx="2921708" cy="3829472"/>
            <a:chOff x="8136848" y="2466793"/>
            <a:chExt cx="2921708" cy="3829472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4E898ED6-0C79-4F79-9BAB-51B812D83EBD}"/>
                </a:ext>
              </a:extLst>
            </p:cNvPr>
            <p:cNvGrpSpPr/>
            <p:nvPr/>
          </p:nvGrpSpPr>
          <p:grpSpPr>
            <a:xfrm>
              <a:off x="8136848" y="2466793"/>
              <a:ext cx="2840180" cy="3558976"/>
              <a:chOff x="8255237" y="1020778"/>
              <a:chExt cx="2030420" cy="2544281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83CB7E13-5F66-4AAF-B000-2932518C63D8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8255237" y="1020778"/>
                <a:chExt cx="2030420" cy="2544281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A65082E0-53A1-49AD-830B-3ABDA252E1F1}"/>
                    </a:ext>
                  </a:extLst>
                </p:cNvPr>
                <p:cNvGrpSpPr/>
                <p:nvPr/>
              </p:nvGrpSpPr>
              <p:grpSpPr>
                <a:xfrm>
                  <a:off x="8255237" y="1020778"/>
                  <a:ext cx="2030420" cy="2544281"/>
                  <a:chOff x="7939043" y="1625125"/>
                  <a:chExt cx="3240279" cy="4060332"/>
                </a:xfrm>
              </p:grpSpPr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43F9603D-32B8-4099-A605-B20D4FA13648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DCEB1E24-1CE3-4EEE-9D31-D6FF1BFD1FDF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4060332"/>
                    <a:chOff x="7631394" y="1112377"/>
                    <a:chExt cx="3240279" cy="4060332"/>
                  </a:xfrm>
                </p:grpSpPr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08CB1802-9E4F-4272-AA22-DBA7DC3228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B30286A3-7B82-423F-A01F-5C9BD73E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80823BFB-06B4-4A58-ACE2-6A59E38D1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89EE9D51-9EDA-4622-9A70-C64DF7C0B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1" name="Star: 5 Points 200">
                      <a:extLst>
                        <a:ext uri="{FF2B5EF4-FFF2-40B4-BE49-F238E27FC236}">
                          <a16:creationId xmlns:a16="http://schemas.microsoft.com/office/drawing/2014/main" id="{B953CFAD-8D18-4CAF-A665-5B600DDC1C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5513" y="4883460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2" name="Star: 5 Points 201">
                      <a:extLst>
                        <a:ext uri="{FF2B5EF4-FFF2-40B4-BE49-F238E27FC236}">
                          <a16:creationId xmlns:a16="http://schemas.microsoft.com/office/drawing/2014/main" id="{E43EDB4D-C3C4-4891-B01F-4BD81652C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0137" y="4435921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3" name="Star: 5 Points 202">
                      <a:extLst>
                        <a:ext uri="{FF2B5EF4-FFF2-40B4-BE49-F238E27FC236}">
                          <a16:creationId xmlns:a16="http://schemas.microsoft.com/office/drawing/2014/main" id="{9F709D4F-064A-4053-A580-854E54AD9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1160" y="4819058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4" name="Isosceles Triangle 203">
                      <a:extLst>
                        <a:ext uri="{FF2B5EF4-FFF2-40B4-BE49-F238E27FC236}">
                          <a16:creationId xmlns:a16="http://schemas.microsoft.com/office/drawing/2014/main" id="{968DF1B2-F26C-4924-821D-94E9F2192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4683" y="4082426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205" name="Straight Connector 204">
                      <a:extLst>
                        <a:ext uri="{FF2B5EF4-FFF2-40B4-BE49-F238E27FC236}">
                          <a16:creationId xmlns:a16="http://schemas.microsoft.com/office/drawing/2014/main" id="{207E4232-9350-411F-B248-BD789DAF66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4" y="4549209"/>
                      <a:ext cx="1159866" cy="4144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Straight Connector 205">
                      <a:extLst>
                        <a:ext uri="{FF2B5EF4-FFF2-40B4-BE49-F238E27FC236}">
                          <a16:creationId xmlns:a16="http://schemas.microsoft.com/office/drawing/2014/main" id="{77C67954-F32B-4804-AE1B-146EE78E7F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870946" cy="68936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687E9C74-9AA3-44E1-930D-074784CC28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39778" y="3412690"/>
                      <a:ext cx="577895" cy="6846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9D724BA6-4E0A-4A16-A126-B95DEEB7C8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041307" y="2973936"/>
                      <a:ext cx="29256" cy="1724625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6DE212B7-16D5-47BB-BFAA-367AAC329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B1CFAC28-B6E0-4654-871C-F2A3EBFAB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211" name="Straight Connector 210">
                      <a:extLst>
                        <a:ext uri="{FF2B5EF4-FFF2-40B4-BE49-F238E27FC236}">
                          <a16:creationId xmlns:a16="http://schemas.microsoft.com/office/drawing/2014/main" id="{3CE7993D-7CDC-48F5-90BA-3C2C97CB55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04761" y="1546257"/>
                      <a:ext cx="979746" cy="45598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Straight Connector 211">
                      <a:extLst>
                        <a:ext uri="{FF2B5EF4-FFF2-40B4-BE49-F238E27FC236}">
                          <a16:creationId xmlns:a16="http://schemas.microsoft.com/office/drawing/2014/main" id="{41EE8100-2807-44C7-8E18-26F077CD77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43785" y="1193467"/>
                      <a:ext cx="1372925" cy="11879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3" name="Isosceles Triangle 212">
                      <a:extLst>
                        <a:ext uri="{FF2B5EF4-FFF2-40B4-BE49-F238E27FC236}">
                          <a16:creationId xmlns:a16="http://schemas.microsoft.com/office/drawing/2014/main" id="{4DC1E752-9DEB-4168-A190-1DDAC5AE7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6255" y="1236291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14" name="Isosceles Triangle 213">
                      <a:extLst>
                        <a:ext uri="{FF2B5EF4-FFF2-40B4-BE49-F238E27FC236}">
                          <a16:creationId xmlns:a16="http://schemas.microsoft.com/office/drawing/2014/main" id="{E4661D32-45D2-45BF-93F6-78FC5AB2F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5313" y="1389335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215" name="Straight Connector 214">
                      <a:extLst>
                        <a:ext uri="{FF2B5EF4-FFF2-40B4-BE49-F238E27FC236}">
                          <a16:creationId xmlns:a16="http://schemas.microsoft.com/office/drawing/2014/main" id="{DC885E35-FA1B-4B47-A612-85BB29FEBE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93406" y="2032475"/>
                      <a:ext cx="623987" cy="53123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93" name="Star: 5 Points 192">
                  <a:extLst>
                    <a:ext uri="{FF2B5EF4-FFF2-40B4-BE49-F238E27FC236}">
                      <a16:creationId xmlns:a16="http://schemas.microsoft.com/office/drawing/2014/main" id="{B212F00B-C670-4FD5-8D19-822B3A26F0A4}"/>
                    </a:ext>
                  </a:extLst>
                </p:cNvPr>
                <p:cNvSpPr/>
                <p:nvPr/>
              </p:nvSpPr>
              <p:spPr>
                <a:xfrm>
                  <a:off x="9094589" y="145366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94" name="Star: 5 Points 193">
                  <a:extLst>
                    <a:ext uri="{FF2B5EF4-FFF2-40B4-BE49-F238E27FC236}">
                      <a16:creationId xmlns:a16="http://schemas.microsoft.com/office/drawing/2014/main" id="{73714239-B2BF-46C4-A4B0-863713C572B8}"/>
                    </a:ext>
                  </a:extLst>
                </p:cNvPr>
                <p:cNvSpPr/>
                <p:nvPr/>
              </p:nvSpPr>
              <p:spPr>
                <a:xfrm>
                  <a:off x="8879036" y="1479044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6AA414D0-36D1-4273-9E77-9090CDA23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1916" y="1722756"/>
                <a:ext cx="128845" cy="43740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A35DE87-0896-446D-858B-1921A2187D6E}"/>
                    </a:ext>
                  </a:extLst>
                </p:cNvPr>
                <p:cNvSpPr txBox="1"/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A35DE87-0896-446D-858B-1921A2187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BC79F6C6-2559-4F4E-BE4E-AD30A1449FD5}"/>
                    </a:ext>
                  </a:extLst>
                </p:cNvPr>
                <p:cNvSpPr txBox="1"/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BC79F6C6-2559-4F4E-BE4E-AD30A1449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257E3FE2-AEF5-476C-9793-01C40892B9E2}"/>
                    </a:ext>
                  </a:extLst>
                </p:cNvPr>
                <p:cNvSpPr txBox="1"/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257E3FE2-AEF5-476C-9793-01C40892B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53566D3F-7E68-4FA3-8AAD-CEC4731B913D}"/>
                    </a:ext>
                  </a:extLst>
                </p:cNvPr>
                <p:cNvSpPr txBox="1"/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53566D3F-7E68-4FA3-8AAD-CEC4731B9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4E9AA08-3E6E-43CF-851E-DE4306DC9F4B}"/>
                    </a:ext>
                  </a:extLst>
                </p:cNvPr>
                <p:cNvSpPr txBox="1"/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4E9AA08-3E6E-43CF-851E-DE4306DC9F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DC6E1E96-3D8D-46C3-8E40-056901463FA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1" t="2533" r="8960" b="7285"/>
          <a:stretch/>
        </p:blipFill>
        <p:spPr>
          <a:xfrm>
            <a:off x="8658644" y="130614"/>
            <a:ext cx="3269130" cy="28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5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14"/>
          <a:stretch/>
        </p:blipFill>
        <p:spPr>
          <a:xfrm>
            <a:off x="535696" y="290557"/>
            <a:ext cx="5560304" cy="370033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32D5DBD5-043F-4972-9ACC-2CF691479988}"/>
              </a:ext>
            </a:extLst>
          </p:cNvPr>
          <p:cNvSpPr/>
          <p:nvPr/>
        </p:nvSpPr>
        <p:spPr>
          <a:xfrm>
            <a:off x="6043301" y="2683379"/>
            <a:ext cx="504202" cy="12092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6F8FCF-1DC8-440B-9C2A-65885EDA0EC5}"/>
              </a:ext>
            </a:extLst>
          </p:cNvPr>
          <p:cNvCxnSpPr/>
          <p:nvPr/>
        </p:nvCxnSpPr>
        <p:spPr>
          <a:xfrm>
            <a:off x="2415612" y="6352472"/>
            <a:ext cx="4298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564E03-A2A3-4469-AAE5-D9D42C3A69F7}"/>
              </a:ext>
            </a:extLst>
          </p:cNvPr>
          <p:cNvCxnSpPr>
            <a:cxnSpLocks/>
          </p:cNvCxnSpPr>
          <p:nvPr/>
        </p:nvCxnSpPr>
        <p:spPr>
          <a:xfrm flipV="1">
            <a:off x="2415612" y="4672258"/>
            <a:ext cx="0" cy="1698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308753E-AE63-44DC-88FA-7321B02F52EA}"/>
              </a:ext>
            </a:extLst>
          </p:cNvPr>
          <p:cNvSpPr/>
          <p:nvPr/>
        </p:nvSpPr>
        <p:spPr>
          <a:xfrm>
            <a:off x="2415612" y="5358051"/>
            <a:ext cx="372666" cy="994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F8C405-9702-49F2-8AD4-374E92143E3E}"/>
              </a:ext>
            </a:extLst>
          </p:cNvPr>
          <p:cNvSpPr/>
          <p:nvPr/>
        </p:nvSpPr>
        <p:spPr>
          <a:xfrm>
            <a:off x="2797016" y="5581806"/>
            <a:ext cx="329968" cy="758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F6A720-A08F-468B-9021-41AB46E685B2}"/>
              </a:ext>
            </a:extLst>
          </p:cNvPr>
          <p:cNvSpPr/>
          <p:nvPr/>
        </p:nvSpPr>
        <p:spPr>
          <a:xfrm>
            <a:off x="3136242" y="5159923"/>
            <a:ext cx="309942" cy="119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1E532E2-C105-4D3A-9E9C-E90E7D8AEDD5}"/>
              </a:ext>
            </a:extLst>
          </p:cNvPr>
          <p:cNvSpPr/>
          <p:nvPr/>
        </p:nvSpPr>
        <p:spPr>
          <a:xfrm>
            <a:off x="3449124" y="5609272"/>
            <a:ext cx="280733" cy="743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DA78B80-E3D3-46B1-A2F6-A5D2F8FB21C0}"/>
                  </a:ext>
                </a:extLst>
              </p:cNvPr>
              <p:cNvSpPr txBox="1"/>
              <p:nvPr/>
            </p:nvSpPr>
            <p:spPr>
              <a:xfrm>
                <a:off x="2406354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DA78B80-E3D3-46B1-A2F6-A5D2F8FB2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54" y="6340009"/>
                <a:ext cx="3658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0E0A27-37E3-4563-88D9-530888857080}"/>
                  </a:ext>
                </a:extLst>
              </p:cNvPr>
              <p:cNvSpPr txBox="1"/>
              <p:nvPr/>
            </p:nvSpPr>
            <p:spPr>
              <a:xfrm>
                <a:off x="2763239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0E0A27-37E3-4563-88D9-53088885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239" y="6340009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98169D-9683-4ED8-82AD-CFD8B067F1DC}"/>
                  </a:ext>
                </a:extLst>
              </p:cNvPr>
              <p:cNvSpPr txBox="1"/>
              <p:nvPr/>
            </p:nvSpPr>
            <p:spPr>
              <a:xfrm>
                <a:off x="3106182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98169D-9683-4ED8-82AD-CFD8B067F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82" y="6340009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5AA509-CF8C-4FA2-BB6A-5773CB6D7409}"/>
                  </a:ext>
                </a:extLst>
              </p:cNvPr>
              <p:cNvSpPr txBox="1"/>
              <p:nvPr/>
            </p:nvSpPr>
            <p:spPr>
              <a:xfrm>
                <a:off x="758854" y="5221921"/>
                <a:ext cx="176458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5AA509-CF8C-4FA2-BB6A-5773CB6D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54" y="5221921"/>
                <a:ext cx="1764586" cy="391646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BC1DED-0BAC-4077-BF50-B64C206C1F1B}"/>
              </a:ext>
            </a:extLst>
          </p:cNvPr>
          <p:cNvGrpSpPr/>
          <p:nvPr/>
        </p:nvGrpSpPr>
        <p:grpSpPr>
          <a:xfrm>
            <a:off x="8555591" y="595265"/>
            <a:ext cx="2921708" cy="3829472"/>
            <a:chOff x="8136848" y="2466793"/>
            <a:chExt cx="2921708" cy="382947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943E4E-3095-401D-9DD0-18743DF22228}"/>
                </a:ext>
              </a:extLst>
            </p:cNvPr>
            <p:cNvGrpSpPr/>
            <p:nvPr/>
          </p:nvGrpSpPr>
          <p:grpSpPr>
            <a:xfrm>
              <a:off x="8136848" y="2466793"/>
              <a:ext cx="2840180" cy="3558976"/>
              <a:chOff x="8255237" y="1020778"/>
              <a:chExt cx="2030420" cy="254428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7170EB-BFDD-4740-9615-1493FFF63D06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8255237" y="1020778"/>
                <a:chExt cx="2030420" cy="2544281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DF46F2A-6919-44B4-91CA-7080A60FA7E7}"/>
                    </a:ext>
                  </a:extLst>
                </p:cNvPr>
                <p:cNvGrpSpPr/>
                <p:nvPr/>
              </p:nvGrpSpPr>
              <p:grpSpPr>
                <a:xfrm>
                  <a:off x="8255237" y="1020778"/>
                  <a:ext cx="2030420" cy="2544281"/>
                  <a:chOff x="7939043" y="1625125"/>
                  <a:chExt cx="3240279" cy="4060332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BA539ED-34C9-4918-88CF-C38B0EE051C7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2635A26-39F2-4776-8C38-0BC47CC2687F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4060332"/>
                    <a:chOff x="7631394" y="1112377"/>
                    <a:chExt cx="3240279" cy="4060332"/>
                  </a:xfrm>
                </p:grpSpPr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CC3B9A3-D71A-4CF4-9E5A-A589B4986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2B03B575-2886-4D75-821D-A13C7E955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DEC8D409-B3C9-4125-ACC8-82C78D51B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51EEBE6-D215-4B9B-AA2B-A2206B5CF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3" name="Star: 5 Points 52">
                      <a:extLst>
                        <a:ext uri="{FF2B5EF4-FFF2-40B4-BE49-F238E27FC236}">
                          <a16:creationId xmlns:a16="http://schemas.microsoft.com/office/drawing/2014/main" id="{B13084E3-CF54-4237-A54B-23CB4B3B45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5513" y="4883460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4" name="Star: 5 Points 53">
                      <a:extLst>
                        <a:ext uri="{FF2B5EF4-FFF2-40B4-BE49-F238E27FC236}">
                          <a16:creationId xmlns:a16="http://schemas.microsoft.com/office/drawing/2014/main" id="{E221CE4B-4CFE-4E21-92C0-B15552510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0137" y="4435921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5" name="Star: 5 Points 54">
                      <a:extLst>
                        <a:ext uri="{FF2B5EF4-FFF2-40B4-BE49-F238E27FC236}">
                          <a16:creationId xmlns:a16="http://schemas.microsoft.com/office/drawing/2014/main" id="{C6A99671-1585-4E16-A2E5-3D4DC8D06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1160" y="4819058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6" name="Isosceles Triangle 55">
                      <a:extLst>
                        <a:ext uri="{FF2B5EF4-FFF2-40B4-BE49-F238E27FC236}">
                          <a16:creationId xmlns:a16="http://schemas.microsoft.com/office/drawing/2014/main" id="{33F8EA24-1F71-41EE-B33C-38E17B0FD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4683" y="4082426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75F4D25B-1144-4844-95E9-EC7AF6695C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4" y="4549209"/>
                      <a:ext cx="1159866" cy="4144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8ECEEBAA-50B7-44E5-ABE5-76778664BE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870946" cy="68936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86FC823B-458F-4D7E-85D3-68828C258F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39778" y="3412690"/>
                      <a:ext cx="577895" cy="6846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9DD17B73-3A7C-493E-A74A-8AE560534B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041307" y="2973936"/>
                      <a:ext cx="29256" cy="1724625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98607202-73B1-4010-8CF8-ACD2FCE2C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734C8E71-C782-4A9D-B3E6-3679AF12B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8339A3D6-5AD1-4262-B618-A7DE3AEF82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04761" y="1546257"/>
                      <a:ext cx="979746" cy="45598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29F7A73B-8BB6-40AE-8CED-26023FF0DF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43785" y="1193467"/>
                      <a:ext cx="1372925" cy="11879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Isosceles Triangle 64">
                      <a:extLst>
                        <a:ext uri="{FF2B5EF4-FFF2-40B4-BE49-F238E27FC236}">
                          <a16:creationId xmlns:a16="http://schemas.microsoft.com/office/drawing/2014/main" id="{CDAE3C12-6B99-4B73-BFF2-8598A261E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6255" y="1236291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66" name="Isosceles Triangle 65">
                      <a:extLst>
                        <a:ext uri="{FF2B5EF4-FFF2-40B4-BE49-F238E27FC236}">
                          <a16:creationId xmlns:a16="http://schemas.microsoft.com/office/drawing/2014/main" id="{7076BFFC-4D47-4E67-B222-D9B92DF165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5313" y="1389335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A54B93E3-66A8-4464-BB7B-FC192B0D6C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93406" y="2032475"/>
                      <a:ext cx="623987" cy="53123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5" name="Star: 5 Points 44">
                  <a:extLst>
                    <a:ext uri="{FF2B5EF4-FFF2-40B4-BE49-F238E27FC236}">
                      <a16:creationId xmlns:a16="http://schemas.microsoft.com/office/drawing/2014/main" id="{0CECB2AE-8378-4582-9115-25E6FB3CFF7A}"/>
                    </a:ext>
                  </a:extLst>
                </p:cNvPr>
                <p:cNvSpPr/>
                <p:nvPr/>
              </p:nvSpPr>
              <p:spPr>
                <a:xfrm>
                  <a:off x="9094589" y="145366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46" name="Star: 5 Points 45">
                  <a:extLst>
                    <a:ext uri="{FF2B5EF4-FFF2-40B4-BE49-F238E27FC236}">
                      <a16:creationId xmlns:a16="http://schemas.microsoft.com/office/drawing/2014/main" id="{6F0B4FAE-C505-466D-8DA8-C176ACA90A89}"/>
                    </a:ext>
                  </a:extLst>
                </p:cNvPr>
                <p:cNvSpPr/>
                <p:nvPr/>
              </p:nvSpPr>
              <p:spPr>
                <a:xfrm>
                  <a:off x="8879036" y="1479044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B28F2F-EE61-448F-86CF-774834624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1916" y="1722756"/>
                <a:ext cx="128845" cy="43740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2D5632-6BF5-4AD2-950F-D30E4E482B28}"/>
                    </a:ext>
                  </a:extLst>
                </p:cNvPr>
                <p:cNvSpPr txBox="1"/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2D5632-6BF5-4AD2-950F-D30E4E482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75AC4EB-8075-4C63-B7D7-156EF1EB3156}"/>
                    </a:ext>
                  </a:extLst>
                </p:cNvPr>
                <p:cNvSpPr txBox="1"/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75AC4EB-8075-4C63-B7D7-156EF1EB3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649C1D8-6D8F-4ED2-9845-6755E7A7693F}"/>
                    </a:ext>
                  </a:extLst>
                </p:cNvPr>
                <p:cNvSpPr txBox="1"/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649C1D8-6D8F-4ED2-9845-6755E7A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F3B6C27-E37A-400E-AA36-60D56EF23B5E}"/>
                    </a:ext>
                  </a:extLst>
                </p:cNvPr>
                <p:cNvSpPr txBox="1"/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F3B6C27-E37A-400E-AA36-60D56EF23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414F77E-A897-4FD1-B516-B8F99EFB891F}"/>
                    </a:ext>
                  </a:extLst>
                </p:cNvPr>
                <p:cNvSpPr txBox="1"/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414F77E-A897-4FD1-B516-B8F99EFB8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34467E-4E2C-4B65-8F59-E3FF997D4CFB}"/>
                  </a:ext>
                </a:extLst>
              </p:cNvPr>
              <p:cNvSpPr txBox="1"/>
              <p:nvPr/>
            </p:nvSpPr>
            <p:spPr>
              <a:xfrm>
                <a:off x="4358355" y="4913832"/>
                <a:ext cx="4560416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34467E-4E2C-4B65-8F59-E3FF997D4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55" y="4913832"/>
                <a:ext cx="4560416" cy="404983"/>
              </a:xfrm>
              <a:prstGeom prst="rect">
                <a:avLst/>
              </a:prstGeom>
              <a:blipFill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55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1-19 at 11.56.57">
            <a:hlinkClick r:id="" action="ppaction://media"/>
            <a:extLst>
              <a:ext uri="{FF2B5EF4-FFF2-40B4-BE49-F238E27FC236}">
                <a16:creationId xmlns:a16="http://schemas.microsoft.com/office/drawing/2014/main" id="{3B89844F-15BD-48AD-AC39-B4694E6AC5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02" end="37334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2153" y="993240"/>
            <a:ext cx="7725612" cy="43456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8295AA8-B5D3-47FA-816B-0DE2028981CD}"/>
              </a:ext>
            </a:extLst>
          </p:cNvPr>
          <p:cNvGrpSpPr/>
          <p:nvPr/>
        </p:nvGrpSpPr>
        <p:grpSpPr>
          <a:xfrm>
            <a:off x="5041755" y="5668912"/>
            <a:ext cx="5788979" cy="565180"/>
            <a:chOff x="3066071" y="1551382"/>
            <a:chExt cx="2671837" cy="5651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79C709-65FD-4583-829E-43B076FE6E4C}"/>
                </a:ext>
              </a:extLst>
            </p:cNvPr>
            <p:cNvSpPr txBox="1"/>
            <p:nvPr/>
          </p:nvSpPr>
          <p:spPr>
            <a:xfrm>
              <a:off x="3066071" y="1551382"/>
              <a:ext cx="267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Probabilistic Data Association for Semantic SLAM</a:t>
              </a:r>
              <a:endParaRPr lang="en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15CF72-6495-404D-BE34-6AB3F91A3E07}"/>
                </a:ext>
              </a:extLst>
            </p:cNvPr>
            <p:cNvSpPr txBox="1"/>
            <p:nvPr/>
          </p:nvSpPr>
          <p:spPr>
            <a:xfrm>
              <a:off x="4453949" y="1854952"/>
              <a:ext cx="4346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ICRA 2017</a:t>
              </a:r>
              <a:endParaRPr lang="en-IL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7EE6ED-B89D-4E79-AAAD-D715A2B1B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618" y="3091070"/>
            <a:ext cx="947377" cy="1292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134B58-72C3-416F-9299-5D28EA388707}"/>
              </a:ext>
            </a:extLst>
          </p:cNvPr>
          <p:cNvSpPr/>
          <p:nvPr/>
        </p:nvSpPr>
        <p:spPr>
          <a:xfrm>
            <a:off x="554384" y="3254668"/>
            <a:ext cx="765313" cy="765313"/>
          </a:xfrm>
          <a:prstGeom prst="rect">
            <a:avLst/>
          </a:prstGeom>
          <a:solidFill>
            <a:schemeClr val="tx1"/>
          </a:solidFill>
          <a:ln w="76200">
            <a:solidFill>
              <a:srgbClr val="30C1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676C1-C800-4C29-ACF2-0F0120C63404}"/>
              </a:ext>
            </a:extLst>
          </p:cNvPr>
          <p:cNvSpPr txBox="1"/>
          <p:nvPr/>
        </p:nvSpPr>
        <p:spPr>
          <a:xfrm>
            <a:off x="265977" y="4383995"/>
            <a:ext cx="134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Geometrical Feature:</a:t>
            </a:r>
          </a:p>
          <a:p>
            <a:r>
              <a:rPr lang="en-US" dirty="0"/>
              <a:t>-Location</a:t>
            </a:r>
          </a:p>
          <a:p>
            <a:r>
              <a:rPr lang="en-US" dirty="0"/>
              <a:t>-Descriptor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8E3E7-61E7-461A-812C-2F575981C217}"/>
              </a:ext>
            </a:extLst>
          </p:cNvPr>
          <p:cNvSpPr txBox="1"/>
          <p:nvPr/>
        </p:nvSpPr>
        <p:spPr>
          <a:xfrm>
            <a:off x="2175951" y="4383995"/>
            <a:ext cx="134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Semantic Feature:</a:t>
            </a:r>
          </a:p>
          <a:p>
            <a:r>
              <a:rPr lang="en-US" dirty="0"/>
              <a:t>-Location</a:t>
            </a:r>
          </a:p>
          <a:p>
            <a:r>
              <a:rPr lang="en-US" dirty="0"/>
              <a:t>-Class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DD3B9A-AA2A-42F7-BF06-308BB73A4580}"/>
              </a:ext>
            </a:extLst>
          </p:cNvPr>
          <p:cNvCxnSpPr/>
          <p:nvPr/>
        </p:nvCxnSpPr>
        <p:spPr>
          <a:xfrm flipH="1">
            <a:off x="755202" y="1558810"/>
            <a:ext cx="564495" cy="13318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1F36C-D901-4D57-8674-1A8277110E27}"/>
              </a:ext>
            </a:extLst>
          </p:cNvPr>
          <p:cNvCxnSpPr>
            <a:cxnSpLocks/>
          </p:cNvCxnSpPr>
          <p:nvPr/>
        </p:nvCxnSpPr>
        <p:spPr>
          <a:xfrm>
            <a:off x="1908312" y="1558810"/>
            <a:ext cx="526775" cy="13318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AF915D-0B4A-4A17-819C-1C55191801C7}"/>
              </a:ext>
            </a:extLst>
          </p:cNvPr>
          <p:cNvSpPr txBox="1"/>
          <p:nvPr/>
        </p:nvSpPr>
        <p:spPr>
          <a:xfrm>
            <a:off x="608758" y="993240"/>
            <a:ext cx="1998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Landmarks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4124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14"/>
          <a:stretch/>
        </p:blipFill>
        <p:spPr>
          <a:xfrm>
            <a:off x="535696" y="290557"/>
            <a:ext cx="5560304" cy="370033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32D5DBD5-043F-4972-9ACC-2CF691479988}"/>
              </a:ext>
            </a:extLst>
          </p:cNvPr>
          <p:cNvSpPr/>
          <p:nvPr/>
        </p:nvSpPr>
        <p:spPr>
          <a:xfrm>
            <a:off x="6043301" y="2683379"/>
            <a:ext cx="504202" cy="12092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6F8FCF-1DC8-440B-9C2A-65885EDA0EC5}"/>
              </a:ext>
            </a:extLst>
          </p:cNvPr>
          <p:cNvCxnSpPr/>
          <p:nvPr/>
        </p:nvCxnSpPr>
        <p:spPr>
          <a:xfrm>
            <a:off x="2415612" y="6352472"/>
            <a:ext cx="4298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564E03-A2A3-4469-AAE5-D9D42C3A69F7}"/>
              </a:ext>
            </a:extLst>
          </p:cNvPr>
          <p:cNvCxnSpPr>
            <a:cxnSpLocks/>
          </p:cNvCxnSpPr>
          <p:nvPr/>
        </p:nvCxnSpPr>
        <p:spPr>
          <a:xfrm flipV="1">
            <a:off x="2415612" y="4672258"/>
            <a:ext cx="0" cy="1698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308753E-AE63-44DC-88FA-7321B02F52EA}"/>
              </a:ext>
            </a:extLst>
          </p:cNvPr>
          <p:cNvSpPr/>
          <p:nvPr/>
        </p:nvSpPr>
        <p:spPr>
          <a:xfrm>
            <a:off x="2415612" y="5358051"/>
            <a:ext cx="372666" cy="994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F8C405-9702-49F2-8AD4-374E92143E3E}"/>
              </a:ext>
            </a:extLst>
          </p:cNvPr>
          <p:cNvSpPr/>
          <p:nvPr/>
        </p:nvSpPr>
        <p:spPr>
          <a:xfrm>
            <a:off x="2797016" y="5581806"/>
            <a:ext cx="329968" cy="758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F6A720-A08F-468B-9021-41AB46E685B2}"/>
              </a:ext>
            </a:extLst>
          </p:cNvPr>
          <p:cNvSpPr/>
          <p:nvPr/>
        </p:nvSpPr>
        <p:spPr>
          <a:xfrm>
            <a:off x="3136242" y="5159923"/>
            <a:ext cx="309942" cy="119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1E532E2-C105-4D3A-9E9C-E90E7D8AEDD5}"/>
              </a:ext>
            </a:extLst>
          </p:cNvPr>
          <p:cNvSpPr/>
          <p:nvPr/>
        </p:nvSpPr>
        <p:spPr>
          <a:xfrm>
            <a:off x="3449124" y="5609272"/>
            <a:ext cx="280733" cy="743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DA78B80-E3D3-46B1-A2F6-A5D2F8FB21C0}"/>
                  </a:ext>
                </a:extLst>
              </p:cNvPr>
              <p:cNvSpPr txBox="1"/>
              <p:nvPr/>
            </p:nvSpPr>
            <p:spPr>
              <a:xfrm>
                <a:off x="2406354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DA78B80-E3D3-46B1-A2F6-A5D2F8FB2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54" y="6340009"/>
                <a:ext cx="3658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0E0A27-37E3-4563-88D9-530888857080}"/>
                  </a:ext>
                </a:extLst>
              </p:cNvPr>
              <p:cNvSpPr txBox="1"/>
              <p:nvPr/>
            </p:nvSpPr>
            <p:spPr>
              <a:xfrm>
                <a:off x="2763239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0E0A27-37E3-4563-88D9-53088885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239" y="6340009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98169D-9683-4ED8-82AD-CFD8B067F1DC}"/>
                  </a:ext>
                </a:extLst>
              </p:cNvPr>
              <p:cNvSpPr txBox="1"/>
              <p:nvPr/>
            </p:nvSpPr>
            <p:spPr>
              <a:xfrm>
                <a:off x="3106182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98169D-9683-4ED8-82AD-CFD8B067F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82" y="6340009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5AA509-CF8C-4FA2-BB6A-5773CB6D7409}"/>
                  </a:ext>
                </a:extLst>
              </p:cNvPr>
              <p:cNvSpPr txBox="1"/>
              <p:nvPr/>
            </p:nvSpPr>
            <p:spPr>
              <a:xfrm>
                <a:off x="333122" y="5190160"/>
                <a:ext cx="176458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5AA509-CF8C-4FA2-BB6A-5773CB6D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2" y="5190160"/>
                <a:ext cx="1764586" cy="391646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BC1DED-0BAC-4077-BF50-B64C206C1F1B}"/>
              </a:ext>
            </a:extLst>
          </p:cNvPr>
          <p:cNvGrpSpPr/>
          <p:nvPr/>
        </p:nvGrpSpPr>
        <p:grpSpPr>
          <a:xfrm>
            <a:off x="8555591" y="595265"/>
            <a:ext cx="2921708" cy="3829472"/>
            <a:chOff x="8136848" y="2466793"/>
            <a:chExt cx="2921708" cy="382947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943E4E-3095-401D-9DD0-18743DF22228}"/>
                </a:ext>
              </a:extLst>
            </p:cNvPr>
            <p:cNvGrpSpPr/>
            <p:nvPr/>
          </p:nvGrpSpPr>
          <p:grpSpPr>
            <a:xfrm>
              <a:off x="8136848" y="2466793"/>
              <a:ext cx="2840180" cy="3558976"/>
              <a:chOff x="8255237" y="1020778"/>
              <a:chExt cx="2030420" cy="254428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7170EB-BFDD-4740-9615-1493FFF63D06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8255237" y="1020778"/>
                <a:chExt cx="2030420" cy="2544281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DF46F2A-6919-44B4-91CA-7080A60FA7E7}"/>
                    </a:ext>
                  </a:extLst>
                </p:cNvPr>
                <p:cNvGrpSpPr/>
                <p:nvPr/>
              </p:nvGrpSpPr>
              <p:grpSpPr>
                <a:xfrm>
                  <a:off x="8255237" y="1020778"/>
                  <a:ext cx="2030420" cy="2544281"/>
                  <a:chOff x="7939043" y="1625125"/>
                  <a:chExt cx="3240279" cy="4060332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BA539ED-34C9-4918-88CF-C38B0EE051C7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2635A26-39F2-4776-8C38-0BC47CC2687F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4060332"/>
                    <a:chOff x="7631394" y="1112377"/>
                    <a:chExt cx="3240279" cy="4060332"/>
                  </a:xfrm>
                </p:grpSpPr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CC3B9A3-D71A-4CF4-9E5A-A589B4986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2B03B575-2886-4D75-821D-A13C7E955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DEC8D409-B3C9-4125-ACC8-82C78D51B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51EEBE6-D215-4B9B-AA2B-A2206B5CF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3" name="Star: 5 Points 52">
                      <a:extLst>
                        <a:ext uri="{FF2B5EF4-FFF2-40B4-BE49-F238E27FC236}">
                          <a16:creationId xmlns:a16="http://schemas.microsoft.com/office/drawing/2014/main" id="{B13084E3-CF54-4237-A54B-23CB4B3B45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5513" y="4883460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4" name="Star: 5 Points 53">
                      <a:extLst>
                        <a:ext uri="{FF2B5EF4-FFF2-40B4-BE49-F238E27FC236}">
                          <a16:creationId xmlns:a16="http://schemas.microsoft.com/office/drawing/2014/main" id="{E221CE4B-4CFE-4E21-92C0-B15552510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0137" y="4435921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5" name="Star: 5 Points 54">
                      <a:extLst>
                        <a:ext uri="{FF2B5EF4-FFF2-40B4-BE49-F238E27FC236}">
                          <a16:creationId xmlns:a16="http://schemas.microsoft.com/office/drawing/2014/main" id="{C6A99671-1585-4E16-A2E5-3D4DC8D06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1160" y="4819058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6" name="Isosceles Triangle 55">
                      <a:extLst>
                        <a:ext uri="{FF2B5EF4-FFF2-40B4-BE49-F238E27FC236}">
                          <a16:creationId xmlns:a16="http://schemas.microsoft.com/office/drawing/2014/main" id="{33F8EA24-1F71-41EE-B33C-38E17B0FD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4683" y="4082426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75F4D25B-1144-4844-95E9-EC7AF6695C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4" y="4549209"/>
                      <a:ext cx="1159866" cy="4144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8ECEEBAA-50B7-44E5-ABE5-76778664BE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870946" cy="68936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86FC823B-458F-4D7E-85D3-68828C258F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39778" y="3412690"/>
                      <a:ext cx="577895" cy="6846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9DD17B73-3A7C-493E-A74A-8AE560534B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041307" y="2973936"/>
                      <a:ext cx="29256" cy="1724625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98607202-73B1-4010-8CF8-ACD2FCE2C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734C8E71-C782-4A9D-B3E6-3679AF12B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8339A3D6-5AD1-4262-B618-A7DE3AEF82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04761" y="1546257"/>
                      <a:ext cx="979746" cy="45598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29F7A73B-8BB6-40AE-8CED-26023FF0DF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43785" y="1193467"/>
                      <a:ext cx="1372925" cy="11879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Isosceles Triangle 64">
                      <a:extLst>
                        <a:ext uri="{FF2B5EF4-FFF2-40B4-BE49-F238E27FC236}">
                          <a16:creationId xmlns:a16="http://schemas.microsoft.com/office/drawing/2014/main" id="{CDAE3C12-6B99-4B73-BFF2-8598A261E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6255" y="1236291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66" name="Isosceles Triangle 65">
                      <a:extLst>
                        <a:ext uri="{FF2B5EF4-FFF2-40B4-BE49-F238E27FC236}">
                          <a16:creationId xmlns:a16="http://schemas.microsoft.com/office/drawing/2014/main" id="{7076BFFC-4D47-4E67-B222-D9B92DF165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5313" y="1389335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A54B93E3-66A8-4464-BB7B-FC192B0D6C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93406" y="2032475"/>
                      <a:ext cx="623987" cy="53123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5" name="Star: 5 Points 44">
                  <a:extLst>
                    <a:ext uri="{FF2B5EF4-FFF2-40B4-BE49-F238E27FC236}">
                      <a16:creationId xmlns:a16="http://schemas.microsoft.com/office/drawing/2014/main" id="{0CECB2AE-8378-4582-9115-25E6FB3CFF7A}"/>
                    </a:ext>
                  </a:extLst>
                </p:cNvPr>
                <p:cNvSpPr/>
                <p:nvPr/>
              </p:nvSpPr>
              <p:spPr>
                <a:xfrm>
                  <a:off x="9094589" y="145366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46" name="Star: 5 Points 45">
                  <a:extLst>
                    <a:ext uri="{FF2B5EF4-FFF2-40B4-BE49-F238E27FC236}">
                      <a16:creationId xmlns:a16="http://schemas.microsoft.com/office/drawing/2014/main" id="{6F0B4FAE-C505-466D-8DA8-C176ACA90A89}"/>
                    </a:ext>
                  </a:extLst>
                </p:cNvPr>
                <p:cNvSpPr/>
                <p:nvPr/>
              </p:nvSpPr>
              <p:spPr>
                <a:xfrm>
                  <a:off x="8879036" y="1479044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B28F2F-EE61-448F-86CF-774834624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1916" y="1722756"/>
                <a:ext cx="128845" cy="43740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2D5632-6BF5-4AD2-950F-D30E4E482B28}"/>
                    </a:ext>
                  </a:extLst>
                </p:cNvPr>
                <p:cNvSpPr txBox="1"/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2D5632-6BF5-4AD2-950F-D30E4E482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75AC4EB-8075-4C63-B7D7-156EF1EB3156}"/>
                    </a:ext>
                  </a:extLst>
                </p:cNvPr>
                <p:cNvSpPr txBox="1"/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75AC4EB-8075-4C63-B7D7-156EF1EB3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649C1D8-6D8F-4ED2-9845-6755E7A7693F}"/>
                    </a:ext>
                  </a:extLst>
                </p:cNvPr>
                <p:cNvSpPr txBox="1"/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649C1D8-6D8F-4ED2-9845-6755E7A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F3B6C27-E37A-400E-AA36-60D56EF23B5E}"/>
                    </a:ext>
                  </a:extLst>
                </p:cNvPr>
                <p:cNvSpPr txBox="1"/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F3B6C27-E37A-400E-AA36-60D56EF23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414F77E-A897-4FD1-B516-B8F99EFB891F}"/>
                    </a:ext>
                  </a:extLst>
                </p:cNvPr>
                <p:cNvSpPr txBox="1"/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414F77E-A897-4FD1-B516-B8F99EFB8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34467E-4E2C-4B65-8F59-E3FF997D4CFB}"/>
                  </a:ext>
                </a:extLst>
              </p:cNvPr>
              <p:cNvSpPr txBox="1"/>
              <p:nvPr/>
            </p:nvSpPr>
            <p:spPr>
              <a:xfrm>
                <a:off x="4358355" y="4913832"/>
                <a:ext cx="4560416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34467E-4E2C-4B65-8F59-E3FF997D4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55" y="4913832"/>
                <a:ext cx="4560416" cy="404983"/>
              </a:xfrm>
              <a:prstGeom prst="rect">
                <a:avLst/>
              </a:prstGeom>
              <a:blipFill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AC9352-009C-4532-83B8-AFA586417174}"/>
              </a:ext>
            </a:extLst>
          </p:cNvPr>
          <p:cNvCxnSpPr/>
          <p:nvPr/>
        </p:nvCxnSpPr>
        <p:spPr>
          <a:xfrm>
            <a:off x="2019656" y="5435125"/>
            <a:ext cx="4802736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4213A23-D498-4DDF-98CA-D0772CEEFFA7}"/>
              </a:ext>
            </a:extLst>
          </p:cNvPr>
          <p:cNvSpPr/>
          <p:nvPr/>
        </p:nvSpPr>
        <p:spPr>
          <a:xfrm>
            <a:off x="3735789" y="5855261"/>
            <a:ext cx="280733" cy="4972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2040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3"/>
          <a:stretch/>
        </p:blipFill>
        <p:spPr>
          <a:xfrm>
            <a:off x="535696" y="290556"/>
            <a:ext cx="5560304" cy="5469311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35A1180-E02E-4CB2-B8DF-2C96823F8C24}"/>
              </a:ext>
            </a:extLst>
          </p:cNvPr>
          <p:cNvSpPr/>
          <p:nvPr/>
        </p:nvSpPr>
        <p:spPr>
          <a:xfrm>
            <a:off x="6043301" y="4050709"/>
            <a:ext cx="504202" cy="145278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097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4"/>
          <a:stretch/>
        </p:blipFill>
        <p:spPr>
          <a:xfrm>
            <a:off x="535696" y="290556"/>
            <a:ext cx="5560304" cy="5973511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5950256" y="5512036"/>
            <a:ext cx="291488" cy="54265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E07AE-0586-41AD-9C98-E48254A2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517" y="3662715"/>
            <a:ext cx="4377882" cy="21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83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6007694" y="6229883"/>
            <a:ext cx="291488" cy="54265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9089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6007694" y="6229883"/>
            <a:ext cx="291488" cy="54265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7229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4981571" y="2432851"/>
            <a:ext cx="2559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Experiment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1048089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4981571" y="2432851"/>
            <a:ext cx="3307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Our Simulation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4204932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4981571" y="2432851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4362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5DA6F1-8B78-47CC-9377-3DFDE6FF2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94" y="854602"/>
            <a:ext cx="10002612" cy="458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0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65128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824203" y="273067"/>
            <a:ext cx="1504385" cy="807172"/>
            <a:chOff x="356680" y="392850"/>
            <a:chExt cx="1504385" cy="8071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539203" y="392850"/>
              <a:ext cx="1018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2005</a:t>
              </a:r>
              <a:endParaRPr lang="en-I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L" sz="1600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2D1A9B4-CC55-44BC-A00B-4C07CB20612C}"/>
              </a:ext>
            </a:extLst>
          </p:cNvPr>
          <p:cNvSpPr txBox="1"/>
          <p:nvPr/>
        </p:nvSpPr>
        <p:spPr>
          <a:xfrm>
            <a:off x="1006726" y="5404113"/>
            <a:ext cx="1018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2007</a:t>
            </a:r>
            <a:endParaRPr lang="en-IL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02C112-B887-4497-BEA2-D995A088336F}"/>
              </a:ext>
            </a:extLst>
          </p:cNvPr>
          <p:cNvGrpSpPr/>
          <p:nvPr/>
        </p:nvGrpSpPr>
        <p:grpSpPr>
          <a:xfrm>
            <a:off x="6349296" y="2957365"/>
            <a:ext cx="6475911" cy="3687506"/>
            <a:chOff x="1300592" y="3297579"/>
            <a:chExt cx="4001514" cy="21496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328F42-74DC-4B3E-A51D-5DF18E238DF8}"/>
                </a:ext>
              </a:extLst>
            </p:cNvPr>
            <p:cNvSpPr txBox="1"/>
            <p:nvPr/>
          </p:nvSpPr>
          <p:spPr>
            <a:xfrm>
              <a:off x="1300592" y="5285748"/>
              <a:ext cx="4001514" cy="16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2007: Cognitive maps for mobile robots—an object based approach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40F9E2C-2527-4BCB-A2A2-98C8D730D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222" y="3297579"/>
              <a:ext cx="2341108" cy="190075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A036B4-F60E-4189-8FFF-B940E689FE1E}"/>
              </a:ext>
            </a:extLst>
          </p:cNvPr>
          <p:cNvGrpSpPr/>
          <p:nvPr/>
        </p:nvGrpSpPr>
        <p:grpSpPr>
          <a:xfrm>
            <a:off x="1803214" y="330191"/>
            <a:ext cx="6475911" cy="3064110"/>
            <a:chOff x="1803214" y="330191"/>
            <a:chExt cx="6475911" cy="306411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279E242-F847-4173-8078-54F05736A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272"/>
            <a:stretch/>
          </p:blipFill>
          <p:spPr>
            <a:xfrm>
              <a:off x="2817481" y="330191"/>
              <a:ext cx="4447379" cy="292561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10D7E3-E897-44A1-8973-798666B54BCA}"/>
                </a:ext>
              </a:extLst>
            </p:cNvPr>
            <p:cNvSpPr txBox="1"/>
            <p:nvPr/>
          </p:nvSpPr>
          <p:spPr>
            <a:xfrm>
              <a:off x="1803214" y="3117302"/>
              <a:ext cx="6475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2005: Multi-Hierarchical Semantic Maps for Mobile Robotics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DE7B09D-0D6F-4F8C-BA6D-D614FF782880}"/>
              </a:ext>
            </a:extLst>
          </p:cNvPr>
          <p:cNvSpPr txBox="1"/>
          <p:nvPr/>
        </p:nvSpPr>
        <p:spPr>
          <a:xfrm>
            <a:off x="7806707" y="480074"/>
            <a:ext cx="3561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‘</a:t>
            </a:r>
            <a:r>
              <a:rPr lang="en-IL" i="1" dirty="0"/>
              <a:t>We are interested in semantic</a:t>
            </a:r>
            <a:r>
              <a:rPr lang="en-US" i="1" dirty="0"/>
              <a:t> </a:t>
            </a:r>
            <a:r>
              <a:rPr lang="en-IL" i="1" dirty="0"/>
              <a:t>information, which gives meaning</a:t>
            </a:r>
            <a:r>
              <a:rPr lang="en-US" i="1" dirty="0"/>
              <a:t> </a:t>
            </a:r>
            <a:r>
              <a:rPr lang="en-IL" i="1" dirty="0"/>
              <a:t>to spatial information like</a:t>
            </a:r>
            <a:r>
              <a:rPr lang="en-US" i="1" dirty="0"/>
              <a:t> </a:t>
            </a:r>
            <a:r>
              <a:rPr lang="en-IL" i="1" dirty="0"/>
              <a:t>images or geometric maps</a:t>
            </a:r>
            <a:r>
              <a:rPr lang="en-US" i="1" dirty="0"/>
              <a:t>’</a:t>
            </a:r>
            <a:endParaRPr lang="en-IL" i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EA2D7E-45F6-44BF-9A1A-ED5BE6DE5262}"/>
              </a:ext>
            </a:extLst>
          </p:cNvPr>
          <p:cNvSpPr txBox="1"/>
          <p:nvPr/>
        </p:nvSpPr>
        <p:spPr>
          <a:xfrm>
            <a:off x="8133522" y="1754168"/>
            <a:ext cx="316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Semantics is preferred/required</a:t>
            </a:r>
            <a:endParaRPr lang="en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E3DF42-AB19-4A61-9849-1A3BDBBB567E}"/>
              </a:ext>
            </a:extLst>
          </p:cNvPr>
          <p:cNvSpPr txBox="1"/>
          <p:nvPr/>
        </p:nvSpPr>
        <p:spPr>
          <a:xfrm>
            <a:off x="8109850" y="2222778"/>
            <a:ext cx="278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recognition required</a:t>
            </a:r>
            <a:endParaRPr lang="en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45C8D5-7675-4501-99F5-18C4AA818A8A}"/>
              </a:ext>
            </a:extLst>
          </p:cNvPr>
          <p:cNvSpPr txBox="1"/>
          <p:nvPr/>
        </p:nvSpPr>
        <p:spPr>
          <a:xfrm>
            <a:off x="3670416" y="4264479"/>
            <a:ext cx="378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data association is imperative to avoid false positives. </a:t>
            </a:r>
            <a:endParaRPr lang="en-IL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D407F34-755C-47E4-BD30-1C98DDCD4F35}"/>
              </a:ext>
            </a:extLst>
          </p:cNvPr>
          <p:cNvSpPr/>
          <p:nvPr/>
        </p:nvSpPr>
        <p:spPr>
          <a:xfrm>
            <a:off x="7784782" y="1825259"/>
            <a:ext cx="252662" cy="2526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9872BA7-B7F2-4D67-BB88-241DDEE0F463}"/>
              </a:ext>
            </a:extLst>
          </p:cNvPr>
          <p:cNvSpPr/>
          <p:nvPr/>
        </p:nvSpPr>
        <p:spPr>
          <a:xfrm>
            <a:off x="7784302" y="2264981"/>
            <a:ext cx="252662" cy="2526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2FF6EDA-C66D-4E54-98A2-EA7445D6C077}"/>
              </a:ext>
            </a:extLst>
          </p:cNvPr>
          <p:cNvSpPr/>
          <p:nvPr/>
        </p:nvSpPr>
        <p:spPr>
          <a:xfrm>
            <a:off x="3267095" y="4355452"/>
            <a:ext cx="252662" cy="2526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33D3821-C174-442F-8FAB-0E3C78EAA8A6}"/>
              </a:ext>
            </a:extLst>
          </p:cNvPr>
          <p:cNvSpPr/>
          <p:nvPr/>
        </p:nvSpPr>
        <p:spPr>
          <a:xfrm>
            <a:off x="3267095" y="5015633"/>
            <a:ext cx="252662" cy="2526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84C239-EBF3-4520-81E2-6206F94C5580}"/>
              </a:ext>
            </a:extLst>
          </p:cNvPr>
          <p:cNvSpPr txBox="1"/>
          <p:nvPr/>
        </p:nvSpPr>
        <p:spPr>
          <a:xfrm>
            <a:off x="3670416" y="4960670"/>
            <a:ext cx="3788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belief of an object from multiple measurements of it must be addressed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4840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824203" y="273067"/>
            <a:ext cx="1504385" cy="1299615"/>
            <a:chOff x="356680" y="392850"/>
            <a:chExt cx="1504385" cy="12996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539200" y="39285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2011</a:t>
              </a:r>
              <a:endParaRPr lang="en-I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Graph Optimization Toolboxes </a:t>
              </a:r>
              <a:endParaRPr lang="en-IL" sz="16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FD3C02-46D0-4B3C-9702-5556B3F8577A}"/>
              </a:ext>
            </a:extLst>
          </p:cNvPr>
          <p:cNvGrpSpPr/>
          <p:nvPr/>
        </p:nvGrpSpPr>
        <p:grpSpPr>
          <a:xfrm>
            <a:off x="2560996" y="4015577"/>
            <a:ext cx="3793004" cy="1959461"/>
            <a:chOff x="3194577" y="503674"/>
            <a:chExt cx="3793004" cy="195946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FC8B43-1EC8-4C6A-899F-D72912B2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3528" y="503674"/>
              <a:ext cx="2155103" cy="17309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741E4-5EA2-4969-8328-7646931D9717}"/>
                </a:ext>
              </a:extLst>
            </p:cNvPr>
            <p:cNvSpPr txBox="1"/>
            <p:nvPr/>
          </p:nvSpPr>
          <p:spPr>
            <a:xfrm>
              <a:off x="3194577" y="2186136"/>
              <a:ext cx="379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2014: LSD-SLAM</a:t>
              </a:r>
              <a:endParaRPr lang="en-IL" sz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906FD6-199D-48CB-9D86-C67D7F25B438}"/>
              </a:ext>
            </a:extLst>
          </p:cNvPr>
          <p:cNvGrpSpPr/>
          <p:nvPr/>
        </p:nvGrpSpPr>
        <p:grpSpPr>
          <a:xfrm>
            <a:off x="4896852" y="3685706"/>
            <a:ext cx="4707347" cy="1846692"/>
            <a:chOff x="6169695" y="4408210"/>
            <a:chExt cx="4707347" cy="18466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13A722-557A-4D17-8C72-2913AA2D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7606" y="4408210"/>
              <a:ext cx="1831526" cy="158360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E29C6D-5D3F-4E38-9F04-33093A1998CD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2015: ORB-SLAM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CFE420-6065-4250-A6F9-42B321455FCD}"/>
              </a:ext>
            </a:extLst>
          </p:cNvPr>
          <p:cNvGrpSpPr/>
          <p:nvPr/>
        </p:nvGrpSpPr>
        <p:grpSpPr>
          <a:xfrm>
            <a:off x="4756019" y="1401949"/>
            <a:ext cx="5395109" cy="1583604"/>
            <a:chOff x="6169695" y="4873174"/>
            <a:chExt cx="4707347" cy="13817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8CC2FB-F420-4B16-9927-C0303F31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8224" y="4873174"/>
              <a:ext cx="2655930" cy="104451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37F01B-36DF-42DE-BF63-9A1466A2FBC7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2012: ISAM2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3638A1-CC18-45C9-8964-CD7AFFD9EC30}"/>
              </a:ext>
            </a:extLst>
          </p:cNvPr>
          <p:cNvGrpSpPr/>
          <p:nvPr/>
        </p:nvGrpSpPr>
        <p:grpSpPr>
          <a:xfrm>
            <a:off x="3239697" y="1242826"/>
            <a:ext cx="2295353" cy="1717512"/>
            <a:chOff x="7490959" y="4873173"/>
            <a:chExt cx="1769746" cy="13242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95B945E-1CC9-4917-9C13-74284A6E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3603" y="4873173"/>
              <a:ext cx="1485171" cy="10445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B8F99A-28A7-4BB1-A781-0F6C7108979C}"/>
                </a:ext>
              </a:extLst>
            </p:cNvPr>
            <p:cNvSpPr txBox="1"/>
            <p:nvPr/>
          </p:nvSpPr>
          <p:spPr>
            <a:xfrm>
              <a:off x="7490959" y="5983826"/>
              <a:ext cx="1769746" cy="21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2011: g2o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89D718-DF3C-4752-A57D-7FF1C07A229F}"/>
              </a:ext>
            </a:extLst>
          </p:cNvPr>
          <p:cNvGrpSpPr/>
          <p:nvPr/>
        </p:nvGrpSpPr>
        <p:grpSpPr>
          <a:xfrm>
            <a:off x="795466" y="3086344"/>
            <a:ext cx="1504385" cy="1581625"/>
            <a:chOff x="285969" y="2293392"/>
            <a:chExt cx="1504385" cy="158162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C24B7-D632-42E8-83EB-1B48EF45BB27}"/>
                </a:ext>
              </a:extLst>
            </p:cNvPr>
            <p:cNvSpPr txBox="1"/>
            <p:nvPr/>
          </p:nvSpPr>
          <p:spPr>
            <a:xfrm>
              <a:off x="285969" y="2797799"/>
              <a:ext cx="15043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Geometrical SLAMS with graph optimization</a:t>
              </a:r>
              <a:endParaRPr lang="en-IL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1D8796-EE79-4CFF-9E3C-9EC0D9604E9C}"/>
                </a:ext>
              </a:extLst>
            </p:cNvPr>
            <p:cNvSpPr txBox="1"/>
            <p:nvPr/>
          </p:nvSpPr>
          <p:spPr>
            <a:xfrm>
              <a:off x="477766" y="2293392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2014</a:t>
              </a:r>
              <a:endParaRPr lang="en-IL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085596-4B3D-4E92-8F3B-A2E3B324D986}"/>
              </a:ext>
            </a:extLst>
          </p:cNvPr>
          <p:cNvGrpSpPr/>
          <p:nvPr/>
        </p:nvGrpSpPr>
        <p:grpSpPr>
          <a:xfrm>
            <a:off x="683094" y="4716258"/>
            <a:ext cx="1786602" cy="1407189"/>
            <a:chOff x="177237" y="4395430"/>
            <a:chExt cx="1786602" cy="14071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7A422D-D323-431A-8191-63F0151D796B}"/>
                </a:ext>
              </a:extLst>
            </p:cNvPr>
            <p:cNvSpPr txBox="1"/>
            <p:nvPr/>
          </p:nvSpPr>
          <p:spPr>
            <a:xfrm>
              <a:off x="177237" y="4879289"/>
              <a:ext cx="1786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 Slams</a:t>
              </a:r>
            </a:p>
            <a:p>
              <a:pPr algn="ctr"/>
              <a:r>
                <a:rPr lang="en-US" dirty="0"/>
                <a:t>With graph optimization</a:t>
              </a:r>
              <a:endParaRPr lang="en-IL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549B-4917-426D-8AF1-9E0E059F8EEE}"/>
                </a:ext>
              </a:extLst>
            </p:cNvPr>
            <p:cNvSpPr txBox="1"/>
            <p:nvPr/>
          </p:nvSpPr>
          <p:spPr>
            <a:xfrm>
              <a:off x="449017" y="439543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2016</a:t>
              </a:r>
              <a:endParaRPr lang="en-IL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2FA26E-620D-48E9-B05D-F66CDB2349BE}"/>
              </a:ext>
            </a:extLst>
          </p:cNvPr>
          <p:cNvGrpSpPr/>
          <p:nvPr/>
        </p:nvGrpSpPr>
        <p:grpSpPr>
          <a:xfrm>
            <a:off x="776435" y="1814407"/>
            <a:ext cx="1504385" cy="1064646"/>
            <a:chOff x="324816" y="2328236"/>
            <a:chExt cx="1504385" cy="10646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66F2EC-FABE-45F5-9B2C-E4F4478FD7DD}"/>
                </a:ext>
              </a:extLst>
            </p:cNvPr>
            <p:cNvSpPr txBox="1"/>
            <p:nvPr/>
          </p:nvSpPr>
          <p:spPr>
            <a:xfrm>
              <a:off x="324816" y="2808107"/>
              <a:ext cx="15043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Kalman Filter Semantic SLAM</a:t>
              </a:r>
              <a:endParaRPr lang="en-IL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D1A9B4-CC55-44BC-A00B-4C07CB20612C}"/>
                </a:ext>
              </a:extLst>
            </p:cNvPr>
            <p:cNvSpPr txBox="1"/>
            <p:nvPr/>
          </p:nvSpPr>
          <p:spPr>
            <a:xfrm>
              <a:off x="560788" y="232823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2013</a:t>
              </a:r>
              <a:endParaRPr lang="en-IL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DC2C360-F2C1-45D7-9DB5-E5D50427788B}"/>
              </a:ext>
            </a:extLst>
          </p:cNvPr>
          <p:cNvSpPr txBox="1"/>
          <p:nvPr/>
        </p:nvSpPr>
        <p:spPr>
          <a:xfrm>
            <a:off x="6635331" y="21326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did the community start working on Semantic Slam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8147CC-AA18-4AC6-AA97-92CAD5E7105D}"/>
              </a:ext>
            </a:extLst>
          </p:cNvPr>
          <p:cNvGrpSpPr/>
          <p:nvPr/>
        </p:nvGrpSpPr>
        <p:grpSpPr>
          <a:xfrm>
            <a:off x="8328879" y="3974837"/>
            <a:ext cx="4473888" cy="1812465"/>
            <a:chOff x="6687129" y="4408210"/>
            <a:chExt cx="4034030" cy="181246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D19B707-0BF8-4D92-B0D5-0DDF5F43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15962" y="4408210"/>
              <a:ext cx="2014813" cy="158360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D6E362-1ED2-48F9-A669-1AD01022FDE8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2014: 3D Mapping with an RGB-D Camera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6D0C87-D9D0-44AF-91F5-51DACFF76C43}"/>
              </a:ext>
            </a:extLst>
          </p:cNvPr>
          <p:cNvGrpSpPr/>
          <p:nvPr/>
        </p:nvGrpSpPr>
        <p:grpSpPr>
          <a:xfrm>
            <a:off x="9132956" y="1494998"/>
            <a:ext cx="2036343" cy="1314583"/>
            <a:chOff x="9906456" y="944735"/>
            <a:chExt cx="2036343" cy="13145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20FD1E-093C-41D7-85B2-68CF7E2C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95800" y="944735"/>
              <a:ext cx="1167087" cy="107731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AC3CC9-FFAD-4812-8684-C83A52A6CDE2}"/>
                </a:ext>
              </a:extLst>
            </p:cNvPr>
            <p:cNvSpPr txBox="1"/>
            <p:nvPr/>
          </p:nvSpPr>
          <p:spPr>
            <a:xfrm>
              <a:off x="9906456" y="1982319"/>
              <a:ext cx="20363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2010: ceres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19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824203" y="273067"/>
            <a:ext cx="1504385" cy="1299615"/>
            <a:chOff x="356680" y="392850"/>
            <a:chExt cx="1504385" cy="12996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539200" y="39285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2011</a:t>
              </a:r>
              <a:endParaRPr lang="en-I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Graph Optimization Toolboxes </a:t>
              </a:r>
              <a:endParaRPr lang="en-IL" sz="16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28A49-A98A-43B7-ACCA-FF51A15A1196}"/>
              </a:ext>
            </a:extLst>
          </p:cNvPr>
          <p:cNvGrpSpPr/>
          <p:nvPr/>
        </p:nvGrpSpPr>
        <p:grpSpPr>
          <a:xfrm>
            <a:off x="2758564" y="4628051"/>
            <a:ext cx="4034030" cy="1812465"/>
            <a:chOff x="6687129" y="4408210"/>
            <a:chExt cx="4034030" cy="18124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841325-864F-495D-A612-CF19E308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4810" y="4408210"/>
              <a:ext cx="2117117" cy="158360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BF605-34ED-4856-A2A3-EAC5D714B751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2016: SLAM with Objects using a </a:t>
              </a:r>
              <a:r>
                <a:rPr lang="en-US" sz="1200" dirty="0" err="1"/>
                <a:t>Nonparamteric</a:t>
              </a:r>
              <a:r>
                <a:rPr lang="en-US" sz="1200" dirty="0"/>
                <a:t> Pose Graph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55883B-2218-4880-B67E-AAFED3FC93E3}"/>
              </a:ext>
            </a:extLst>
          </p:cNvPr>
          <p:cNvGrpSpPr/>
          <p:nvPr/>
        </p:nvGrpSpPr>
        <p:grpSpPr>
          <a:xfrm>
            <a:off x="6690209" y="4944607"/>
            <a:ext cx="4473888" cy="1812465"/>
            <a:chOff x="6687129" y="4408210"/>
            <a:chExt cx="4034030" cy="181246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5AD9F5-9C66-4ECE-851C-E26D1FAB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69682" y="4408210"/>
              <a:ext cx="2507373" cy="158360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83728-AB4D-4A4D-8030-EAF973F44093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2017: Probabilistic Data Association for Semantic SLAM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FD3C02-46D0-4B3C-9702-5556B3F8577A}"/>
              </a:ext>
            </a:extLst>
          </p:cNvPr>
          <p:cNvGrpSpPr/>
          <p:nvPr/>
        </p:nvGrpSpPr>
        <p:grpSpPr>
          <a:xfrm>
            <a:off x="2478993" y="2308399"/>
            <a:ext cx="3793004" cy="1959461"/>
            <a:chOff x="3194577" y="503674"/>
            <a:chExt cx="3793004" cy="195946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FC8B43-1EC8-4C6A-899F-D72912B2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3528" y="503674"/>
              <a:ext cx="2155103" cy="17309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741E4-5EA2-4969-8328-7646931D9717}"/>
                </a:ext>
              </a:extLst>
            </p:cNvPr>
            <p:cNvSpPr txBox="1"/>
            <p:nvPr/>
          </p:nvSpPr>
          <p:spPr>
            <a:xfrm>
              <a:off x="3194577" y="2186136"/>
              <a:ext cx="379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2014: LSD-SLAM</a:t>
              </a:r>
              <a:endParaRPr lang="en-IL" sz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906FD6-199D-48CB-9D86-C67D7F25B438}"/>
              </a:ext>
            </a:extLst>
          </p:cNvPr>
          <p:cNvGrpSpPr/>
          <p:nvPr/>
        </p:nvGrpSpPr>
        <p:grpSpPr>
          <a:xfrm>
            <a:off x="4457703" y="2781359"/>
            <a:ext cx="4707347" cy="1846692"/>
            <a:chOff x="6169695" y="4408210"/>
            <a:chExt cx="4707347" cy="18466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13A722-557A-4D17-8C72-2913AA2D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7606" y="4408210"/>
              <a:ext cx="1831526" cy="158360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E29C6D-5D3F-4E38-9F04-33093A1998CD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2015: ORB-SLAM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CFE420-6065-4250-A6F9-42B321455FCD}"/>
              </a:ext>
            </a:extLst>
          </p:cNvPr>
          <p:cNvGrpSpPr/>
          <p:nvPr/>
        </p:nvGrpSpPr>
        <p:grpSpPr>
          <a:xfrm>
            <a:off x="4328837" y="1084803"/>
            <a:ext cx="4707347" cy="1381728"/>
            <a:chOff x="6169695" y="4873174"/>
            <a:chExt cx="4707347" cy="13817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8CC2FB-F420-4B16-9927-C0303F31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8224" y="4873174"/>
              <a:ext cx="2655930" cy="104451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37F01B-36DF-42DE-BF63-9A1466A2FBC7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2012: ISAM2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3638A1-CC18-45C9-8964-CD7AFFD9EC30}"/>
              </a:ext>
            </a:extLst>
          </p:cNvPr>
          <p:cNvGrpSpPr/>
          <p:nvPr/>
        </p:nvGrpSpPr>
        <p:grpSpPr>
          <a:xfrm>
            <a:off x="2866181" y="397931"/>
            <a:ext cx="2295353" cy="1717512"/>
            <a:chOff x="7490959" y="4873173"/>
            <a:chExt cx="1769746" cy="13242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95B945E-1CC9-4917-9C13-74284A6E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3603" y="4873173"/>
              <a:ext cx="1485171" cy="10445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B8F99A-28A7-4BB1-A781-0F6C7108979C}"/>
                </a:ext>
              </a:extLst>
            </p:cNvPr>
            <p:cNvSpPr txBox="1"/>
            <p:nvPr/>
          </p:nvSpPr>
          <p:spPr>
            <a:xfrm>
              <a:off x="7490959" y="5983826"/>
              <a:ext cx="1769746" cy="21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2011: g2o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89D718-DF3C-4752-A57D-7FF1C07A229F}"/>
              </a:ext>
            </a:extLst>
          </p:cNvPr>
          <p:cNvGrpSpPr/>
          <p:nvPr/>
        </p:nvGrpSpPr>
        <p:grpSpPr>
          <a:xfrm>
            <a:off x="795466" y="3086344"/>
            <a:ext cx="1504385" cy="1581625"/>
            <a:chOff x="285969" y="2293392"/>
            <a:chExt cx="1504385" cy="158162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C24B7-D632-42E8-83EB-1B48EF45BB27}"/>
                </a:ext>
              </a:extLst>
            </p:cNvPr>
            <p:cNvSpPr txBox="1"/>
            <p:nvPr/>
          </p:nvSpPr>
          <p:spPr>
            <a:xfrm>
              <a:off x="285969" y="2797799"/>
              <a:ext cx="15043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Geometrical SLAMS with graph optimization</a:t>
              </a:r>
              <a:endParaRPr lang="en-IL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1D8796-EE79-4CFF-9E3C-9EC0D9604E9C}"/>
                </a:ext>
              </a:extLst>
            </p:cNvPr>
            <p:cNvSpPr txBox="1"/>
            <p:nvPr/>
          </p:nvSpPr>
          <p:spPr>
            <a:xfrm>
              <a:off x="477766" y="2293392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2014</a:t>
              </a:r>
              <a:endParaRPr lang="en-IL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085596-4B3D-4E92-8F3B-A2E3B324D986}"/>
              </a:ext>
            </a:extLst>
          </p:cNvPr>
          <p:cNvGrpSpPr/>
          <p:nvPr/>
        </p:nvGrpSpPr>
        <p:grpSpPr>
          <a:xfrm>
            <a:off x="683094" y="4716258"/>
            <a:ext cx="1786602" cy="1407189"/>
            <a:chOff x="177237" y="4395430"/>
            <a:chExt cx="1786602" cy="14071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7A422D-D323-431A-8191-63F0151D796B}"/>
                </a:ext>
              </a:extLst>
            </p:cNvPr>
            <p:cNvSpPr txBox="1"/>
            <p:nvPr/>
          </p:nvSpPr>
          <p:spPr>
            <a:xfrm>
              <a:off x="177237" y="4879289"/>
              <a:ext cx="1786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 Slams</a:t>
              </a:r>
            </a:p>
            <a:p>
              <a:pPr algn="ctr"/>
              <a:r>
                <a:rPr lang="en-US" dirty="0"/>
                <a:t>With graph optimization</a:t>
              </a:r>
              <a:endParaRPr lang="en-IL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549B-4917-426D-8AF1-9E0E059F8EEE}"/>
                </a:ext>
              </a:extLst>
            </p:cNvPr>
            <p:cNvSpPr txBox="1"/>
            <p:nvPr/>
          </p:nvSpPr>
          <p:spPr>
            <a:xfrm>
              <a:off x="449017" y="439543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2016</a:t>
              </a:r>
              <a:endParaRPr lang="en-IL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2FA26E-620D-48E9-B05D-F66CDB2349BE}"/>
              </a:ext>
            </a:extLst>
          </p:cNvPr>
          <p:cNvGrpSpPr/>
          <p:nvPr/>
        </p:nvGrpSpPr>
        <p:grpSpPr>
          <a:xfrm>
            <a:off x="776435" y="1814407"/>
            <a:ext cx="1504385" cy="1064646"/>
            <a:chOff x="324816" y="2328236"/>
            <a:chExt cx="1504385" cy="10646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66F2EC-FABE-45F5-9B2C-E4F4478FD7DD}"/>
                </a:ext>
              </a:extLst>
            </p:cNvPr>
            <p:cNvSpPr txBox="1"/>
            <p:nvPr/>
          </p:nvSpPr>
          <p:spPr>
            <a:xfrm>
              <a:off x="324816" y="2808107"/>
              <a:ext cx="15043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Kalman Filter Semantic SLAM</a:t>
              </a:r>
              <a:endParaRPr lang="en-IL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D1A9B4-CC55-44BC-A00B-4C07CB20612C}"/>
                </a:ext>
              </a:extLst>
            </p:cNvPr>
            <p:cNvSpPr txBox="1"/>
            <p:nvPr/>
          </p:nvSpPr>
          <p:spPr>
            <a:xfrm>
              <a:off x="560788" y="232823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2013</a:t>
              </a:r>
              <a:endParaRPr lang="en-IL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DC2C360-F2C1-45D7-9DB5-E5D50427788B}"/>
              </a:ext>
            </a:extLst>
          </p:cNvPr>
          <p:cNvSpPr txBox="1"/>
          <p:nvPr/>
        </p:nvSpPr>
        <p:spPr>
          <a:xfrm>
            <a:off x="6635331" y="21326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did the community start working on Semantic Slam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8147CC-AA18-4AC6-AA97-92CAD5E7105D}"/>
              </a:ext>
            </a:extLst>
          </p:cNvPr>
          <p:cNvGrpSpPr/>
          <p:nvPr/>
        </p:nvGrpSpPr>
        <p:grpSpPr>
          <a:xfrm>
            <a:off x="7986336" y="1539642"/>
            <a:ext cx="4473888" cy="1812465"/>
            <a:chOff x="6687129" y="4408210"/>
            <a:chExt cx="4034030" cy="181246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D19B707-0BF8-4D92-B0D5-0DDF5F43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15962" y="4408210"/>
              <a:ext cx="2014813" cy="158360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D6E362-1ED2-48F9-A669-1AD01022FDE8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2014: 3D Mapping with an RGB-D 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34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8D1F13-BD3E-48A5-A9C6-ED6FA39F440D}"/>
              </a:ext>
            </a:extLst>
          </p:cNvPr>
          <p:cNvGrpSpPr/>
          <p:nvPr/>
        </p:nvGrpSpPr>
        <p:grpSpPr>
          <a:xfrm>
            <a:off x="7071936" y="681883"/>
            <a:ext cx="4473888" cy="1373959"/>
            <a:chOff x="6687129" y="5031382"/>
            <a:chExt cx="4034030" cy="13739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F473B8-CBAB-4A20-957D-0D955E796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935"/>
            <a:stretch/>
          </p:blipFill>
          <p:spPr>
            <a:xfrm>
              <a:off x="7182946" y="5031382"/>
              <a:ext cx="2755810" cy="7752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9A4E63-816E-43D6-BF51-64ABE57F933E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2014: Dense 3D Semantic Mapping of Indoor Scenes from RGB-D Image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1DFB56-19ED-4682-B8B7-9A7310640B8E}"/>
              </a:ext>
            </a:extLst>
          </p:cNvPr>
          <p:cNvGrpSpPr/>
          <p:nvPr/>
        </p:nvGrpSpPr>
        <p:grpSpPr>
          <a:xfrm>
            <a:off x="7621815" y="3223815"/>
            <a:ext cx="4473888" cy="1409575"/>
            <a:chOff x="2598048" y="4237606"/>
            <a:chExt cx="4473888" cy="14095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3D180A-2A62-4780-8A0A-3D0C8D70FADA}"/>
                </a:ext>
              </a:extLst>
            </p:cNvPr>
            <p:cNvSpPr txBox="1"/>
            <p:nvPr/>
          </p:nvSpPr>
          <p:spPr>
            <a:xfrm>
              <a:off x="2598048" y="5185516"/>
              <a:ext cx="44738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2012: Semantic Mapping Using Object-Class</a:t>
              </a:r>
            </a:p>
            <a:p>
              <a:pPr algn="ctr"/>
              <a:r>
                <a:rPr lang="en-US" sz="1200" dirty="0"/>
                <a:t>Segmentation of RGB-D Images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A6435F-A6DC-4B96-A10D-ADCBA9C68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932" y="4237606"/>
              <a:ext cx="4118399" cy="811472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C18CA61-74C0-4BA8-81D9-DC386868B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658" y="1159944"/>
            <a:ext cx="3673325" cy="34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1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824203" y="273067"/>
            <a:ext cx="1504385" cy="1299615"/>
            <a:chOff x="356680" y="392850"/>
            <a:chExt cx="1504385" cy="12996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539200" y="39285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2011</a:t>
              </a:r>
              <a:endParaRPr lang="en-I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Graph Optimization Toolboxes </a:t>
              </a:r>
              <a:endParaRPr lang="en-IL" sz="16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28A49-A98A-43B7-ACCA-FF51A15A1196}"/>
              </a:ext>
            </a:extLst>
          </p:cNvPr>
          <p:cNvGrpSpPr/>
          <p:nvPr/>
        </p:nvGrpSpPr>
        <p:grpSpPr>
          <a:xfrm>
            <a:off x="2758564" y="4628051"/>
            <a:ext cx="4034030" cy="1812465"/>
            <a:chOff x="6687129" y="4408210"/>
            <a:chExt cx="4034030" cy="18124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841325-864F-495D-A612-CF19E308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4810" y="4408210"/>
              <a:ext cx="2117117" cy="158360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BF605-34ED-4856-A2A3-EAC5D714B751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2016: SLAM with Objects using a </a:t>
              </a:r>
              <a:r>
                <a:rPr lang="en-US" sz="1200" dirty="0" err="1"/>
                <a:t>Nonparamteric</a:t>
              </a:r>
              <a:r>
                <a:rPr lang="en-US" sz="1200" dirty="0"/>
                <a:t> Pose Graph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55883B-2218-4880-B67E-AAFED3FC93E3}"/>
              </a:ext>
            </a:extLst>
          </p:cNvPr>
          <p:cNvGrpSpPr/>
          <p:nvPr/>
        </p:nvGrpSpPr>
        <p:grpSpPr>
          <a:xfrm>
            <a:off x="6690209" y="4944607"/>
            <a:ext cx="4473888" cy="1812465"/>
            <a:chOff x="6687129" y="4408210"/>
            <a:chExt cx="4034030" cy="181246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5AD9F5-9C66-4ECE-851C-E26D1FAB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69682" y="4408210"/>
              <a:ext cx="2507373" cy="158360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83728-AB4D-4A4D-8030-EAF973F44093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2017: Probabilistic Data Association for Semantic SLAM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085596-4B3D-4E92-8F3B-A2E3B324D986}"/>
              </a:ext>
            </a:extLst>
          </p:cNvPr>
          <p:cNvGrpSpPr/>
          <p:nvPr/>
        </p:nvGrpSpPr>
        <p:grpSpPr>
          <a:xfrm>
            <a:off x="683094" y="4716258"/>
            <a:ext cx="1786602" cy="1407189"/>
            <a:chOff x="177237" y="4395430"/>
            <a:chExt cx="1786602" cy="14071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7A422D-D323-431A-8191-63F0151D796B}"/>
                </a:ext>
              </a:extLst>
            </p:cNvPr>
            <p:cNvSpPr txBox="1"/>
            <p:nvPr/>
          </p:nvSpPr>
          <p:spPr>
            <a:xfrm>
              <a:off x="177237" y="4879289"/>
              <a:ext cx="1786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 Slams</a:t>
              </a:r>
            </a:p>
            <a:p>
              <a:pPr algn="ctr"/>
              <a:r>
                <a:rPr lang="en-US" dirty="0"/>
                <a:t>With graph optimization</a:t>
              </a:r>
              <a:endParaRPr lang="en-IL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549B-4917-426D-8AF1-9E0E059F8EEE}"/>
                </a:ext>
              </a:extLst>
            </p:cNvPr>
            <p:cNvSpPr txBox="1"/>
            <p:nvPr/>
          </p:nvSpPr>
          <p:spPr>
            <a:xfrm>
              <a:off x="449017" y="439543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2016</a:t>
              </a:r>
              <a:endParaRPr lang="en-IL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2FA26E-620D-48E9-B05D-F66CDB2349BE}"/>
              </a:ext>
            </a:extLst>
          </p:cNvPr>
          <p:cNvGrpSpPr/>
          <p:nvPr/>
        </p:nvGrpSpPr>
        <p:grpSpPr>
          <a:xfrm>
            <a:off x="776435" y="1814407"/>
            <a:ext cx="1504385" cy="1064646"/>
            <a:chOff x="324816" y="2328236"/>
            <a:chExt cx="1504385" cy="10646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66F2EC-FABE-45F5-9B2C-E4F4478FD7DD}"/>
                </a:ext>
              </a:extLst>
            </p:cNvPr>
            <p:cNvSpPr txBox="1"/>
            <p:nvPr/>
          </p:nvSpPr>
          <p:spPr>
            <a:xfrm>
              <a:off x="324816" y="2808107"/>
              <a:ext cx="15043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Computer vision outburst</a:t>
              </a:r>
              <a:endParaRPr lang="en-IL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D1A9B4-CC55-44BC-A00B-4C07CB20612C}"/>
                </a:ext>
              </a:extLst>
            </p:cNvPr>
            <p:cNvSpPr txBox="1"/>
            <p:nvPr/>
          </p:nvSpPr>
          <p:spPr>
            <a:xfrm>
              <a:off x="560788" y="232823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2013</a:t>
              </a:r>
              <a:endParaRPr lang="en-IL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DC2C360-F2C1-45D7-9DB5-E5D50427788B}"/>
              </a:ext>
            </a:extLst>
          </p:cNvPr>
          <p:cNvSpPr txBox="1"/>
          <p:nvPr/>
        </p:nvSpPr>
        <p:spPr>
          <a:xfrm>
            <a:off x="6635331" y="21326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did the community start working on Semantic Slam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A81F8-9485-4B49-BE58-15367BDC05F7}"/>
              </a:ext>
            </a:extLst>
          </p:cNvPr>
          <p:cNvSpPr txBox="1"/>
          <p:nvPr/>
        </p:nvSpPr>
        <p:spPr>
          <a:xfrm>
            <a:off x="5035527" y="2383782"/>
            <a:ext cx="3691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YOLO ARTICLE</a:t>
            </a:r>
            <a:endParaRPr lang="en-IL" sz="4800" dirty="0"/>
          </a:p>
        </p:txBody>
      </p:sp>
    </p:spTree>
    <p:extLst>
      <p:ext uri="{BB962C8B-B14F-4D97-AF65-F5344CB8AC3E}">
        <p14:creationId xmlns:p14="http://schemas.microsoft.com/office/powerpoint/2010/main" val="26540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74C2D-E31F-40A8-8F94-74A40085359E}"/>
                  </a:ext>
                </a:extLst>
              </p:cNvPr>
              <p:cNvSpPr txBox="1"/>
              <p:nvPr/>
            </p:nvSpPr>
            <p:spPr>
              <a:xfrm>
                <a:off x="2395483" y="2364117"/>
                <a:ext cx="8230458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What are the advantages of Semantic Slam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𝑏𝑒𝑡𝑡𝑒𝑟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𝑚𝑎𝑝𝑝𝑖𝑛𝑔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𝑏𝑒𝑡𝑡𝑒𝑟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𝑙𝑜𝑐𝑎𝑙𝑖𝑧𝑎𝑡𝑖𝑜𝑛</m:t>
                      </m:r>
                    </m:oMath>
                  </m:oMathPara>
                </a14:m>
                <a:endParaRPr lang="en-US" sz="3600" dirty="0"/>
              </a:p>
              <a:p>
                <a:endParaRPr lang="en-US" sz="3600" dirty="0"/>
              </a:p>
              <a:p>
                <a:r>
                  <a:rPr lang="en-US" sz="3600" dirty="0"/>
                  <a:t>What are the problems with semantic slam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 It forces us to </a:t>
                </a:r>
                <a:endParaRPr lang="en-IL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74C2D-E31F-40A8-8F94-74A40085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83" y="2364117"/>
                <a:ext cx="8230458" cy="3416320"/>
              </a:xfrm>
              <a:prstGeom prst="rect">
                <a:avLst/>
              </a:prstGeom>
              <a:blipFill>
                <a:blip r:embed="rId2"/>
                <a:stretch>
                  <a:fillRect l="-2296" t="-2857" r="-1259" b="-58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296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556</Words>
  <Application>Microsoft Office PowerPoint</Application>
  <PresentationFormat>Widescreen</PresentationFormat>
  <Paragraphs>147</Paragraphs>
  <Slides>27</Slides>
  <Notes>4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Spinner</dc:creator>
  <cp:lastModifiedBy>Alon Spinner</cp:lastModifiedBy>
  <cp:revision>134</cp:revision>
  <dcterms:created xsi:type="dcterms:W3CDTF">2022-01-18T15:50:45Z</dcterms:created>
  <dcterms:modified xsi:type="dcterms:W3CDTF">2022-01-20T22:18:43Z</dcterms:modified>
</cp:coreProperties>
</file>